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59" r:id="rId6"/>
    <p:sldId id="260" r:id="rId7"/>
    <p:sldId id="268" r:id="rId8"/>
    <p:sldId id="269" r:id="rId9"/>
    <p:sldId id="262" r:id="rId10"/>
    <p:sldId id="270" r:id="rId11"/>
    <p:sldId id="263" r:id="rId12"/>
    <p:sldId id="271" r:id="rId13"/>
    <p:sldId id="272" r:id="rId14"/>
    <p:sldId id="273" r:id="rId15"/>
    <p:sldId id="274" r:id="rId16"/>
    <p:sldId id="275" r:id="rId17"/>
    <p:sldId id="276" r:id="rId18"/>
    <p:sldId id="264" r:id="rId19"/>
    <p:sldId id="265" r:id="rId20"/>
    <p:sldId id="266" r:id="rId21"/>
  </p:sldIdLst>
  <p:sldSz cx="18288000" cy="10287000"/>
  <p:notesSz cx="6858000" cy="9144000"/>
  <p:embeddedFontLst>
    <p:embeddedFont>
      <p:font typeface="Alatsi" panose="020B0604020202020204" charset="0"/>
      <p:regular r:id="rId22"/>
    </p:embeddedFont>
    <p:embeddedFont>
      <p:font typeface="Fira Sans Heavy" panose="020B0604020202020204" charset="0"/>
      <p:regular r:id="rId23"/>
    </p:embeddedFont>
    <p:embeddedFont>
      <p:font typeface="Poppins" panose="00000500000000000000" pitchFamily="2" charset="0"/>
      <p:regular r:id="rId24"/>
      <p:bold r:id="rId25"/>
      <p:italic r:id="rId26"/>
      <p:boldItalic r:id="rId27"/>
    </p:embeddedFont>
    <p:embeddedFont>
      <p:font typeface="Poppins Heavy"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28.png"/><Relationship Id="rId4" Type="http://schemas.openxmlformats.org/officeDocument/2006/relationships/image" Target="../media/image5.svg"/><Relationship Id="rId9"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9.png"/><Relationship Id="rId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30.png"/><Relationship Id="rId4" Type="http://schemas.openxmlformats.org/officeDocument/2006/relationships/image" Target="../media/image5.svg"/><Relationship Id="rId9" Type="http://schemas.openxmlformats.org/officeDocument/2006/relationships/image" Target="../media/image11.jpe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1.png"/><Relationship Id="rId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7.sv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32.png"/><Relationship Id="rId4" Type="http://schemas.openxmlformats.org/officeDocument/2006/relationships/image" Target="../media/image5.svg"/><Relationship Id="rId9" Type="http://schemas.openxmlformats.org/officeDocument/2006/relationships/image" Target="../media/image11.jpe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3.png"/><Relationship Id="rId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7.sv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34.png"/><Relationship Id="rId4" Type="http://schemas.openxmlformats.org/officeDocument/2006/relationships/image" Target="../media/image5.svg"/><Relationship Id="rId9" Type="http://schemas.openxmlformats.org/officeDocument/2006/relationships/image" Target="../media/image11.jpe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7.sv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12"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sv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sv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7.sv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1.jpe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3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37.png"/><Relationship Id="rId5" Type="http://schemas.openxmlformats.org/officeDocument/2006/relationships/image" Target="../media/image6.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jpeg"/><Relationship Id="rId3"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1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jpeg"/><Relationship Id="rId3"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1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12"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3.sv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jpeg"/><Relationship Id="rId3"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13.svg"/><Relationship Id="rId9" Type="http://schemas.openxmlformats.org/officeDocument/2006/relationships/image" Target="../media/image8.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png"/><Relationship Id="rId7"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31" t="-3389" r="-2246"/>
            </a:stretch>
          </a:blipFill>
        </p:spPr>
      </p:sp>
      <p:sp>
        <p:nvSpPr>
          <p:cNvPr id="3" name="Freeform 3"/>
          <p:cNvSpPr/>
          <p:nvPr/>
        </p:nvSpPr>
        <p:spPr>
          <a:xfrm>
            <a:off x="487770" y="-40393"/>
            <a:ext cx="13302583" cy="2908464"/>
          </a:xfrm>
          <a:custGeom>
            <a:avLst/>
            <a:gdLst/>
            <a:ahLst/>
            <a:cxnLst/>
            <a:rect l="l" t="t" r="r" b="b"/>
            <a:pathLst>
              <a:path w="12515670" h="2908464">
                <a:moveTo>
                  <a:pt x="0" y="0"/>
                </a:moveTo>
                <a:lnTo>
                  <a:pt x="12515669" y="0"/>
                </a:lnTo>
                <a:lnTo>
                  <a:pt x="12515669" y="2908464"/>
                </a:lnTo>
                <a:lnTo>
                  <a:pt x="0" y="2908464"/>
                </a:lnTo>
                <a:lnTo>
                  <a:pt x="0" y="0"/>
                </a:lnTo>
                <a:close/>
              </a:path>
            </a:pathLst>
          </a:custGeom>
          <a:blipFill>
            <a:blip r:embed="rId3"/>
            <a:stretch>
              <a:fillRect r="-2147"/>
            </a:stretch>
          </a:blipFill>
        </p:spPr>
      </p:sp>
      <p:sp>
        <p:nvSpPr>
          <p:cNvPr id="4" name="TextBox 4"/>
          <p:cNvSpPr txBox="1"/>
          <p:nvPr/>
        </p:nvSpPr>
        <p:spPr>
          <a:xfrm>
            <a:off x="2725251" y="3396531"/>
            <a:ext cx="11077392" cy="2024381"/>
          </a:xfrm>
          <a:prstGeom prst="rect">
            <a:avLst/>
          </a:prstGeom>
        </p:spPr>
        <p:txBody>
          <a:bodyPr lIns="0" tIns="0" rIns="0" bIns="0" rtlCol="0" anchor="t">
            <a:spAutoFit/>
          </a:bodyPr>
          <a:lstStyle/>
          <a:p>
            <a:pPr algn="ctr">
              <a:lnSpc>
                <a:spcPts val="7760"/>
              </a:lnSpc>
            </a:pPr>
            <a:r>
              <a:rPr lang="en-US" sz="8000" dirty="0">
                <a:solidFill>
                  <a:schemeClr val="accent1">
                    <a:lumMod val="50000"/>
                  </a:schemeClr>
                </a:solidFill>
                <a:latin typeface="Alatsi"/>
                <a:ea typeface="Alatsi"/>
                <a:cs typeface="Alatsi"/>
                <a:sym typeface="Alatsi"/>
              </a:rPr>
              <a:t>GLOBAL UNIVERSITY ANALYSIS</a:t>
            </a:r>
          </a:p>
        </p:txBody>
      </p:sp>
      <p:sp>
        <p:nvSpPr>
          <p:cNvPr id="5" name="TextBox 5"/>
          <p:cNvSpPr txBox="1"/>
          <p:nvPr/>
        </p:nvSpPr>
        <p:spPr>
          <a:xfrm>
            <a:off x="2318869" y="9182100"/>
            <a:ext cx="13031731" cy="698867"/>
          </a:xfrm>
          <a:prstGeom prst="rect">
            <a:avLst/>
          </a:prstGeom>
        </p:spPr>
        <p:txBody>
          <a:bodyPr lIns="0" tIns="0" rIns="0" bIns="0" rtlCol="0" anchor="t">
            <a:spAutoFit/>
          </a:bodyPr>
          <a:lstStyle/>
          <a:p>
            <a:pPr algn="ctr">
              <a:lnSpc>
                <a:spcPts val="5780"/>
              </a:lnSpc>
            </a:pPr>
            <a:r>
              <a:rPr lang="en-US" sz="4128" dirty="0">
                <a:solidFill>
                  <a:srgbClr val="000000"/>
                </a:solidFill>
                <a:latin typeface="Alatsi"/>
                <a:ea typeface="Alatsi"/>
                <a:cs typeface="Alatsi"/>
                <a:sym typeface="Alatsi"/>
              </a:rPr>
              <a:t>Project by:- Ajmal, Amaan &amp; Ankit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80">
                                          <p:stCondLst>
                                            <p:cond delay="0"/>
                                          </p:stCondLst>
                                        </p:cTn>
                                        <p:tgtEl>
                                          <p:spTgt spid="4"/>
                                        </p:tgtEl>
                                      </p:cBhvr>
                                    </p:animEffect>
                                    <p:anim calcmode="lin" valueType="num">
                                      <p:cBhvr>
                                        <p:cTn id="1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gtEl>
                                      </p:cBhvr>
                                      <p:to x="100000" y="60000"/>
                                    </p:animScale>
                                    <p:animScale>
                                      <p:cBhvr>
                                        <p:cTn id="22" dur="166" decel="50000">
                                          <p:stCondLst>
                                            <p:cond delay="676"/>
                                          </p:stCondLst>
                                        </p:cTn>
                                        <p:tgtEl>
                                          <p:spTgt spid="4"/>
                                        </p:tgtEl>
                                      </p:cBhvr>
                                      <p:to x="100000" y="100000"/>
                                    </p:animScale>
                                    <p:animScale>
                                      <p:cBhvr>
                                        <p:cTn id="23" dur="26">
                                          <p:stCondLst>
                                            <p:cond delay="1312"/>
                                          </p:stCondLst>
                                        </p:cTn>
                                        <p:tgtEl>
                                          <p:spTgt spid="4"/>
                                        </p:tgtEl>
                                      </p:cBhvr>
                                      <p:to x="100000" y="80000"/>
                                    </p:animScale>
                                    <p:animScale>
                                      <p:cBhvr>
                                        <p:cTn id="24" dur="166" decel="50000">
                                          <p:stCondLst>
                                            <p:cond delay="1338"/>
                                          </p:stCondLst>
                                        </p:cTn>
                                        <p:tgtEl>
                                          <p:spTgt spid="4"/>
                                        </p:tgtEl>
                                      </p:cBhvr>
                                      <p:to x="100000" y="100000"/>
                                    </p:animScale>
                                    <p:animScale>
                                      <p:cBhvr>
                                        <p:cTn id="25" dur="26">
                                          <p:stCondLst>
                                            <p:cond delay="1642"/>
                                          </p:stCondLst>
                                        </p:cTn>
                                        <p:tgtEl>
                                          <p:spTgt spid="4"/>
                                        </p:tgtEl>
                                      </p:cBhvr>
                                      <p:to x="100000" y="90000"/>
                                    </p:animScale>
                                    <p:animScale>
                                      <p:cBhvr>
                                        <p:cTn id="26" dur="166" decel="50000">
                                          <p:stCondLst>
                                            <p:cond delay="1668"/>
                                          </p:stCondLst>
                                        </p:cTn>
                                        <p:tgtEl>
                                          <p:spTgt spid="4"/>
                                        </p:tgtEl>
                                      </p:cBhvr>
                                      <p:to x="100000" y="100000"/>
                                    </p:animScale>
                                    <p:animScale>
                                      <p:cBhvr>
                                        <p:cTn id="27" dur="26">
                                          <p:stCondLst>
                                            <p:cond delay="1808"/>
                                          </p:stCondLst>
                                        </p:cTn>
                                        <p:tgtEl>
                                          <p:spTgt spid="4"/>
                                        </p:tgtEl>
                                      </p:cBhvr>
                                      <p:to x="100000" y="95000"/>
                                    </p:animScale>
                                    <p:animScale>
                                      <p:cBhvr>
                                        <p:cTn id="28" dur="166" decel="50000">
                                          <p:stCondLst>
                                            <p:cond delay="1834"/>
                                          </p:stCondLst>
                                        </p:cTn>
                                        <p:tgtEl>
                                          <p:spTgt spid="4"/>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6" name="Freeform 6"/>
          <p:cNvSpPr/>
          <p:nvPr/>
        </p:nvSpPr>
        <p:spPr>
          <a:xfrm>
            <a:off x="2216658" y="-642732"/>
            <a:ext cx="4223237" cy="2111619"/>
          </a:xfrm>
          <a:custGeom>
            <a:avLst/>
            <a:gdLst/>
            <a:ahLst/>
            <a:cxnLst/>
            <a:rect l="l" t="t" r="r" b="b"/>
            <a:pathLst>
              <a:path w="4223237" h="2111619">
                <a:moveTo>
                  <a:pt x="0" y="0"/>
                </a:moveTo>
                <a:lnTo>
                  <a:pt x="4223237" y="0"/>
                </a:lnTo>
                <a:lnTo>
                  <a:pt x="4223237" y="2111619"/>
                </a:lnTo>
                <a:lnTo>
                  <a:pt x="0" y="2111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6230600" y="0"/>
            <a:ext cx="1474915" cy="2009790"/>
            <a:chOff x="0" y="0"/>
            <a:chExt cx="660400" cy="899893"/>
          </a:xfrm>
        </p:grpSpPr>
        <p:sp>
          <p:nvSpPr>
            <p:cNvPr id="8" name="Freeform 8"/>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9" name="TextBox 9"/>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1746091" y="-187185"/>
            <a:ext cx="3492182" cy="3439800"/>
          </a:xfrm>
          <a:custGeom>
            <a:avLst/>
            <a:gdLst/>
            <a:ahLst/>
            <a:cxnLst/>
            <a:rect l="l" t="t" r="r" b="b"/>
            <a:pathLst>
              <a:path w="3492182" h="3439800">
                <a:moveTo>
                  <a:pt x="0" y="0"/>
                </a:moveTo>
                <a:lnTo>
                  <a:pt x="3492182" y="0"/>
                </a:lnTo>
                <a:lnTo>
                  <a:pt x="3492182" y="3439800"/>
                </a:lnTo>
                <a:lnTo>
                  <a:pt x="0" y="3439800"/>
                </a:lnTo>
                <a:lnTo>
                  <a:pt x="0" y="0"/>
                </a:lnTo>
                <a:close/>
              </a:path>
            </a:pathLst>
          </a:custGeom>
          <a:blipFill>
            <a:blip r:embed="rId5"/>
            <a:stretch>
              <a:fillRect/>
            </a:stretch>
          </a:blipFill>
        </p:spPr>
      </p:sp>
      <p:sp>
        <p:nvSpPr>
          <p:cNvPr id="11" name="Freeform 11"/>
          <p:cNvSpPr/>
          <p:nvPr/>
        </p:nvSpPr>
        <p:spPr>
          <a:xfrm rot="-2143218">
            <a:off x="-807200" y="7906553"/>
            <a:ext cx="2966928" cy="2811164"/>
          </a:xfrm>
          <a:custGeom>
            <a:avLst/>
            <a:gdLst/>
            <a:ahLst/>
            <a:cxnLst/>
            <a:rect l="l" t="t" r="r" b="b"/>
            <a:pathLst>
              <a:path w="2966928" h="2811164">
                <a:moveTo>
                  <a:pt x="0" y="0"/>
                </a:moveTo>
                <a:lnTo>
                  <a:pt x="2966928" y="0"/>
                </a:lnTo>
                <a:lnTo>
                  <a:pt x="2966928" y="2811164"/>
                </a:lnTo>
                <a:lnTo>
                  <a:pt x="0" y="2811164"/>
                </a:lnTo>
                <a:lnTo>
                  <a:pt x="0" y="0"/>
                </a:lnTo>
                <a:close/>
              </a:path>
            </a:pathLst>
          </a:custGeom>
          <a:blipFill>
            <a:blip r:embed="rId6"/>
            <a:stretch>
              <a:fillRect/>
            </a:stretch>
          </a:blipFill>
        </p:spPr>
      </p:sp>
      <p:sp>
        <p:nvSpPr>
          <p:cNvPr id="14" name="TextBox 14"/>
          <p:cNvSpPr txBox="1"/>
          <p:nvPr/>
        </p:nvSpPr>
        <p:spPr>
          <a:xfrm>
            <a:off x="2435519" y="1229639"/>
            <a:ext cx="13192931" cy="887422"/>
          </a:xfrm>
          <a:prstGeom prst="rect">
            <a:avLst/>
          </a:prstGeom>
        </p:spPr>
        <p:txBody>
          <a:bodyPr wrap="square"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Country Analysis</a:t>
            </a:r>
          </a:p>
        </p:txBody>
      </p:sp>
      <p:sp>
        <p:nvSpPr>
          <p:cNvPr id="15" name="TextBox 15"/>
          <p:cNvSpPr txBox="1"/>
          <p:nvPr/>
        </p:nvSpPr>
        <p:spPr>
          <a:xfrm>
            <a:off x="16264890" y="1146473"/>
            <a:ext cx="1440626" cy="581634"/>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a:p>
            <a:pPr algn="ctr">
              <a:lnSpc>
                <a:spcPts val="1465"/>
              </a:lnSpc>
            </a:pPr>
            <a:endParaRPr lang="en-US" sz="1465" dirty="0">
              <a:solidFill>
                <a:srgbClr val="FFFFFF"/>
              </a:solidFill>
              <a:latin typeface="Poppins"/>
              <a:ea typeface="Poppins"/>
              <a:cs typeface="Poppins"/>
              <a:sym typeface="Poppins"/>
            </a:endParaRPr>
          </a:p>
        </p:txBody>
      </p:sp>
      <p:sp>
        <p:nvSpPr>
          <p:cNvPr id="16" name="Freeform 16"/>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9"/>
            <a:stretch>
              <a:fillRect/>
            </a:stretch>
          </a:blipFill>
        </p:spPr>
      </p:sp>
      <p:pic>
        <p:nvPicPr>
          <p:cNvPr id="4" name="Picture 3">
            <a:extLst>
              <a:ext uri="{FF2B5EF4-FFF2-40B4-BE49-F238E27FC236}">
                <a16:creationId xmlns:a16="http://schemas.microsoft.com/office/drawing/2014/main" id="{8D5D5C56-7CAC-C155-ABFE-921AE6BA7D3B}"/>
              </a:ext>
            </a:extLst>
          </p:cNvPr>
          <p:cNvPicPr>
            <a:picLocks noChangeAspect="1"/>
          </p:cNvPicPr>
          <p:nvPr/>
        </p:nvPicPr>
        <p:blipFill>
          <a:blip r:embed="rId10"/>
          <a:stretch>
            <a:fillRect/>
          </a:stretch>
        </p:blipFill>
        <p:spPr>
          <a:xfrm>
            <a:off x="2216658" y="2324832"/>
            <a:ext cx="14413336" cy="7097115"/>
          </a:xfrm>
          <a:prstGeom prst="rect">
            <a:avLst/>
          </a:prstGeom>
        </p:spPr>
      </p:pic>
    </p:spTree>
    <p:extLst>
      <p:ext uri="{BB962C8B-B14F-4D97-AF65-F5344CB8AC3E}">
        <p14:creationId xmlns:p14="http://schemas.microsoft.com/office/powerpoint/2010/main" val="69286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800" decel="100000"/>
                                        <p:tgtEl>
                                          <p:spTgt spid="4"/>
                                        </p:tgtEl>
                                      </p:cBhvr>
                                    </p:animEffect>
                                    <p:anim calcmode="lin" valueType="num">
                                      <p:cBhvr>
                                        <p:cTn id="14" dur="800" decel="100000" fill="hold"/>
                                        <p:tgtEl>
                                          <p:spTgt spid="4"/>
                                        </p:tgtEl>
                                        <p:attrNameLst>
                                          <p:attrName>style.rotation</p:attrName>
                                        </p:attrNameLst>
                                      </p:cBhvr>
                                      <p:tavLst>
                                        <p:tav tm="0">
                                          <p:val>
                                            <p:fltVal val="-90"/>
                                          </p:val>
                                        </p:tav>
                                        <p:tav tm="100000">
                                          <p:val>
                                            <p:fltVal val="0"/>
                                          </p:val>
                                        </p:tav>
                                      </p:tavLst>
                                    </p:anim>
                                    <p:anim calcmode="lin" valueType="num">
                                      <p:cBhvr>
                                        <p:cTn id="15" dur="800" decel="100000" fill="hold"/>
                                        <p:tgtEl>
                                          <p:spTgt spid="4"/>
                                        </p:tgtEl>
                                        <p:attrNameLst>
                                          <p:attrName>ppt_x</p:attrName>
                                        </p:attrNameLst>
                                      </p:cBhvr>
                                      <p:tavLst>
                                        <p:tav tm="0">
                                          <p:val>
                                            <p:strVal val="#ppt_x+0.4"/>
                                          </p:val>
                                        </p:tav>
                                        <p:tav tm="100000">
                                          <p:val>
                                            <p:strVal val="#ppt_x-0.05"/>
                                          </p:val>
                                        </p:tav>
                                      </p:tavLst>
                                    </p:anim>
                                    <p:anim calcmode="lin" valueType="num">
                                      <p:cBhvr>
                                        <p:cTn id="16" dur="800" decel="100000" fill="hold"/>
                                        <p:tgtEl>
                                          <p:spTgt spid="4"/>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56729" y="2672709"/>
            <a:ext cx="9363375" cy="7190957"/>
            <a:chOff x="0" y="0"/>
            <a:chExt cx="2466074" cy="1893915"/>
          </a:xfrm>
        </p:grpSpPr>
        <p:sp>
          <p:nvSpPr>
            <p:cNvPr id="4" name="Freeform 4"/>
            <p:cNvSpPr/>
            <p:nvPr/>
          </p:nvSpPr>
          <p:spPr>
            <a:xfrm>
              <a:off x="0" y="0"/>
              <a:ext cx="2466074" cy="1893915"/>
            </a:xfrm>
            <a:custGeom>
              <a:avLst/>
              <a:gdLst/>
              <a:ahLst/>
              <a:cxnLst/>
              <a:rect l="l" t="t" r="r" b="b"/>
              <a:pathLst>
                <a:path w="2466074" h="1893915">
                  <a:moveTo>
                    <a:pt x="0" y="0"/>
                  </a:moveTo>
                  <a:lnTo>
                    <a:pt x="2466074" y="0"/>
                  </a:lnTo>
                  <a:lnTo>
                    <a:pt x="2466074" y="1893915"/>
                  </a:lnTo>
                  <a:lnTo>
                    <a:pt x="0" y="1893915"/>
                  </a:lnTo>
                  <a:close/>
                </a:path>
              </a:pathLst>
            </a:custGeom>
            <a:solidFill>
              <a:srgbClr val="FFFFFF"/>
            </a:solidFill>
          </p:spPr>
        </p:sp>
        <p:sp>
          <p:nvSpPr>
            <p:cNvPr id="5" name="TextBox 5"/>
            <p:cNvSpPr txBox="1"/>
            <p:nvPr/>
          </p:nvSpPr>
          <p:spPr>
            <a:xfrm>
              <a:off x="0" y="28575"/>
              <a:ext cx="2466074" cy="186534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2216658" y="-642732"/>
            <a:ext cx="4223237" cy="2111619"/>
          </a:xfrm>
          <a:custGeom>
            <a:avLst/>
            <a:gdLst/>
            <a:ahLst/>
            <a:cxnLst/>
            <a:rect l="l" t="t" r="r" b="b"/>
            <a:pathLst>
              <a:path w="4223237" h="2111619">
                <a:moveTo>
                  <a:pt x="0" y="0"/>
                </a:moveTo>
                <a:lnTo>
                  <a:pt x="4223237" y="0"/>
                </a:lnTo>
                <a:lnTo>
                  <a:pt x="4223237" y="2111619"/>
                </a:lnTo>
                <a:lnTo>
                  <a:pt x="0" y="2111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6230600" y="0"/>
            <a:ext cx="1474915" cy="2009790"/>
            <a:chOff x="0" y="0"/>
            <a:chExt cx="660400" cy="899893"/>
          </a:xfrm>
        </p:grpSpPr>
        <p:sp>
          <p:nvSpPr>
            <p:cNvPr id="8" name="Freeform 8"/>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9" name="TextBox 9"/>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1746091" y="-187185"/>
            <a:ext cx="3492182" cy="3439800"/>
          </a:xfrm>
          <a:custGeom>
            <a:avLst/>
            <a:gdLst/>
            <a:ahLst/>
            <a:cxnLst/>
            <a:rect l="l" t="t" r="r" b="b"/>
            <a:pathLst>
              <a:path w="3492182" h="3439800">
                <a:moveTo>
                  <a:pt x="0" y="0"/>
                </a:moveTo>
                <a:lnTo>
                  <a:pt x="3492182" y="0"/>
                </a:lnTo>
                <a:lnTo>
                  <a:pt x="3492182" y="3439800"/>
                </a:lnTo>
                <a:lnTo>
                  <a:pt x="0" y="3439800"/>
                </a:lnTo>
                <a:lnTo>
                  <a:pt x="0" y="0"/>
                </a:lnTo>
                <a:close/>
              </a:path>
            </a:pathLst>
          </a:custGeom>
          <a:blipFill>
            <a:blip r:embed="rId5"/>
            <a:stretch>
              <a:fillRect/>
            </a:stretch>
          </a:blipFill>
        </p:spPr>
      </p:sp>
      <p:sp>
        <p:nvSpPr>
          <p:cNvPr id="11" name="Freeform 11"/>
          <p:cNvSpPr/>
          <p:nvPr/>
        </p:nvSpPr>
        <p:spPr>
          <a:xfrm rot="-2143218">
            <a:off x="-807200" y="7906553"/>
            <a:ext cx="2966928" cy="2811164"/>
          </a:xfrm>
          <a:custGeom>
            <a:avLst/>
            <a:gdLst/>
            <a:ahLst/>
            <a:cxnLst/>
            <a:rect l="l" t="t" r="r" b="b"/>
            <a:pathLst>
              <a:path w="2966928" h="2811164">
                <a:moveTo>
                  <a:pt x="0" y="0"/>
                </a:moveTo>
                <a:lnTo>
                  <a:pt x="2966928" y="0"/>
                </a:lnTo>
                <a:lnTo>
                  <a:pt x="2966928" y="2811164"/>
                </a:lnTo>
                <a:lnTo>
                  <a:pt x="0" y="2811164"/>
                </a:lnTo>
                <a:lnTo>
                  <a:pt x="0" y="0"/>
                </a:lnTo>
                <a:close/>
              </a:path>
            </a:pathLst>
          </a:custGeom>
          <a:blipFill>
            <a:blip r:embed="rId6"/>
            <a:stretch>
              <a:fillRect/>
            </a:stretch>
          </a:blipFill>
        </p:spPr>
      </p:sp>
      <p:sp>
        <p:nvSpPr>
          <p:cNvPr id="12" name="Freeform 12"/>
          <p:cNvSpPr/>
          <p:nvPr/>
        </p:nvSpPr>
        <p:spPr>
          <a:xfrm rot="772522">
            <a:off x="7905470" y="7968177"/>
            <a:ext cx="1671133" cy="2159785"/>
          </a:xfrm>
          <a:custGeom>
            <a:avLst/>
            <a:gdLst/>
            <a:ahLst/>
            <a:cxnLst/>
            <a:rect l="l" t="t" r="r" b="b"/>
            <a:pathLst>
              <a:path w="1671133" h="2159785">
                <a:moveTo>
                  <a:pt x="0" y="0"/>
                </a:moveTo>
                <a:lnTo>
                  <a:pt x="1671133" y="0"/>
                </a:lnTo>
                <a:lnTo>
                  <a:pt x="1671133" y="2159784"/>
                </a:lnTo>
                <a:lnTo>
                  <a:pt x="0" y="2159784"/>
                </a:lnTo>
                <a:lnTo>
                  <a:pt x="0" y="0"/>
                </a:lnTo>
                <a:close/>
              </a:path>
            </a:pathLst>
          </a:custGeom>
          <a:blipFill>
            <a:blip r:embed="rId7"/>
            <a:stretch>
              <a:fillRect/>
            </a:stretch>
          </a:blipFill>
        </p:spPr>
      </p:sp>
      <p:sp>
        <p:nvSpPr>
          <p:cNvPr id="13" name="TextBox 13"/>
          <p:cNvSpPr txBox="1"/>
          <p:nvPr/>
        </p:nvSpPr>
        <p:spPr>
          <a:xfrm>
            <a:off x="156729" y="3380147"/>
            <a:ext cx="9296291" cy="5001369"/>
          </a:xfrm>
          <a:prstGeom prst="rect">
            <a:avLst/>
          </a:prstGeom>
        </p:spPr>
        <p:txBody>
          <a:bodyPr wrap="square" lIns="0" tIns="0" rIns="0" bIns="0" rtlCol="0" anchor="t">
            <a:spAutoFit/>
          </a:bodyPr>
          <a:lstStyle/>
          <a:p>
            <a:pPr>
              <a:buFont typeface="Arial" panose="020B0604020202020204" pitchFamily="34" charset="0"/>
              <a:buChar char="•"/>
            </a:pPr>
            <a:r>
              <a:rPr lang="en-US" sz="2500" dirty="0">
                <a:solidFill>
                  <a:schemeClr val="accent1">
                    <a:lumMod val="50000"/>
                  </a:schemeClr>
                </a:solidFill>
              </a:rPr>
              <a:t>The </a:t>
            </a:r>
            <a:r>
              <a:rPr lang="en-US" sz="2500" b="1" dirty="0">
                <a:solidFill>
                  <a:schemeClr val="accent1">
                    <a:lumMod val="50000"/>
                  </a:schemeClr>
                </a:solidFill>
              </a:rPr>
              <a:t>United States</a:t>
            </a:r>
            <a:r>
              <a:rPr lang="en-US" sz="2500" dirty="0">
                <a:solidFill>
                  <a:schemeClr val="accent1">
                    <a:lumMod val="50000"/>
                  </a:schemeClr>
                </a:solidFill>
              </a:rPr>
              <a:t> is a dominant player in higher education, hosting the highest number of universities and the largest population of international students.</a:t>
            </a:r>
          </a:p>
          <a:p>
            <a:endParaRPr lang="en-US" sz="2500" dirty="0">
              <a:solidFill>
                <a:schemeClr val="accent1">
                  <a:lumMod val="50000"/>
                </a:schemeClr>
              </a:solidFill>
            </a:endParaRPr>
          </a:p>
          <a:p>
            <a:pPr>
              <a:buFont typeface="Arial" panose="020B0604020202020204" pitchFamily="34" charset="0"/>
              <a:buChar char="•"/>
            </a:pPr>
            <a:r>
              <a:rPr lang="en-US" sz="2500" b="1" dirty="0">
                <a:solidFill>
                  <a:schemeClr val="accent1">
                    <a:lumMod val="50000"/>
                  </a:schemeClr>
                </a:solidFill>
              </a:rPr>
              <a:t>United Kingdom</a:t>
            </a:r>
            <a:r>
              <a:rPr lang="en-US" sz="2500" dirty="0">
                <a:solidFill>
                  <a:schemeClr val="accent1">
                    <a:lumMod val="50000"/>
                  </a:schemeClr>
                </a:solidFill>
              </a:rPr>
              <a:t>, </a:t>
            </a:r>
            <a:r>
              <a:rPr lang="en-US" sz="2500" b="1" dirty="0">
                <a:solidFill>
                  <a:schemeClr val="accent1">
                    <a:lumMod val="50000"/>
                  </a:schemeClr>
                </a:solidFill>
              </a:rPr>
              <a:t>Australia</a:t>
            </a:r>
            <a:r>
              <a:rPr lang="en-US" sz="2500" dirty="0">
                <a:solidFill>
                  <a:schemeClr val="accent1">
                    <a:lumMod val="50000"/>
                  </a:schemeClr>
                </a:solidFill>
              </a:rPr>
              <a:t>, </a:t>
            </a:r>
            <a:r>
              <a:rPr lang="en-US" sz="2500" b="1" dirty="0">
                <a:solidFill>
                  <a:schemeClr val="accent1">
                    <a:lumMod val="50000"/>
                  </a:schemeClr>
                </a:solidFill>
              </a:rPr>
              <a:t>Germany</a:t>
            </a:r>
            <a:r>
              <a:rPr lang="en-US" sz="2500" dirty="0">
                <a:solidFill>
                  <a:schemeClr val="accent1">
                    <a:lumMod val="50000"/>
                  </a:schemeClr>
                </a:solidFill>
              </a:rPr>
              <a:t>, and </a:t>
            </a:r>
            <a:r>
              <a:rPr lang="en-US" sz="2500" b="1" dirty="0">
                <a:solidFill>
                  <a:schemeClr val="accent1">
                    <a:lumMod val="50000"/>
                  </a:schemeClr>
                </a:solidFill>
              </a:rPr>
              <a:t>Canada</a:t>
            </a:r>
            <a:r>
              <a:rPr lang="en-US" sz="2500" dirty="0">
                <a:solidFill>
                  <a:schemeClr val="accent1">
                    <a:lumMod val="50000"/>
                  </a:schemeClr>
                </a:solidFill>
              </a:rPr>
              <a:t> also rank among the top for international student numbers and percentages.</a:t>
            </a:r>
          </a:p>
          <a:p>
            <a:endParaRPr lang="en-US" sz="2500" dirty="0">
              <a:solidFill>
                <a:schemeClr val="accent1">
                  <a:lumMod val="50000"/>
                </a:schemeClr>
              </a:solidFill>
            </a:endParaRPr>
          </a:p>
          <a:p>
            <a:pPr>
              <a:buFont typeface="Arial" panose="020B0604020202020204" pitchFamily="34" charset="0"/>
              <a:buChar char="•"/>
            </a:pPr>
            <a:r>
              <a:rPr lang="en-US" sz="2500" dirty="0">
                <a:solidFill>
                  <a:schemeClr val="accent1">
                    <a:lumMod val="50000"/>
                  </a:schemeClr>
                </a:solidFill>
              </a:rPr>
              <a:t>In terms of female students, </a:t>
            </a:r>
            <a:r>
              <a:rPr lang="en-US" sz="2500" b="1" dirty="0">
                <a:solidFill>
                  <a:schemeClr val="accent1">
                    <a:lumMod val="50000"/>
                  </a:schemeClr>
                </a:solidFill>
              </a:rPr>
              <a:t>South Korea</a:t>
            </a:r>
            <a:r>
              <a:rPr lang="en-US" sz="2500" dirty="0">
                <a:solidFill>
                  <a:schemeClr val="accent1">
                    <a:lumMod val="50000"/>
                  </a:schemeClr>
                </a:solidFill>
              </a:rPr>
              <a:t>, </a:t>
            </a:r>
            <a:r>
              <a:rPr lang="en-US" sz="2500" b="1" dirty="0">
                <a:solidFill>
                  <a:schemeClr val="accent1">
                    <a:lumMod val="50000"/>
                  </a:schemeClr>
                </a:solidFill>
              </a:rPr>
              <a:t>Turkey</a:t>
            </a:r>
            <a:r>
              <a:rPr lang="en-US" sz="2500" dirty="0">
                <a:solidFill>
                  <a:schemeClr val="accent1">
                    <a:lumMod val="50000"/>
                  </a:schemeClr>
                </a:solidFill>
              </a:rPr>
              <a:t>, and </a:t>
            </a:r>
            <a:r>
              <a:rPr lang="en-US" sz="2500" b="1" dirty="0">
                <a:solidFill>
                  <a:schemeClr val="accent1">
                    <a:lumMod val="50000"/>
                  </a:schemeClr>
                </a:solidFill>
              </a:rPr>
              <a:t>Israel</a:t>
            </a:r>
            <a:r>
              <a:rPr lang="en-US" sz="2500" dirty="0">
                <a:solidFill>
                  <a:schemeClr val="accent1">
                    <a:lumMod val="50000"/>
                  </a:schemeClr>
                </a:solidFill>
              </a:rPr>
              <a:t> have significant representation.</a:t>
            </a:r>
          </a:p>
          <a:p>
            <a:endParaRPr lang="en-US" sz="2500" dirty="0">
              <a:solidFill>
                <a:schemeClr val="accent1">
                  <a:lumMod val="50000"/>
                </a:schemeClr>
              </a:solidFill>
            </a:endParaRPr>
          </a:p>
          <a:p>
            <a:r>
              <a:rPr lang="en-US" sz="2500" dirty="0">
                <a:solidFill>
                  <a:schemeClr val="accent1">
                    <a:lumMod val="50000"/>
                  </a:schemeClr>
                </a:solidFill>
              </a:rPr>
              <a:t>This dashboard provides a comprehensive comparison of international students across various countries, illustrating global trends in higher education.</a:t>
            </a:r>
          </a:p>
        </p:txBody>
      </p:sp>
      <p:sp>
        <p:nvSpPr>
          <p:cNvPr id="14" name="TextBox 14"/>
          <p:cNvSpPr txBox="1"/>
          <p:nvPr/>
        </p:nvSpPr>
        <p:spPr>
          <a:xfrm>
            <a:off x="5323669" y="1422698"/>
            <a:ext cx="7640663" cy="920751"/>
          </a:xfrm>
          <a:prstGeom prst="rect">
            <a:avLst/>
          </a:prstGeom>
        </p:spPr>
        <p:txBody>
          <a:bodyPr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Insights:-</a:t>
            </a:r>
          </a:p>
        </p:txBody>
      </p:sp>
      <p:sp>
        <p:nvSpPr>
          <p:cNvPr id="15" name="TextBox 15"/>
          <p:cNvSpPr txBox="1"/>
          <p:nvPr/>
        </p:nvSpPr>
        <p:spPr>
          <a:xfrm>
            <a:off x="16264890" y="1146473"/>
            <a:ext cx="1440626" cy="389274"/>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6" name="Freeform 16"/>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10"/>
            <a:stretch>
              <a:fillRect/>
            </a:stretch>
          </a:blipFill>
        </p:spPr>
      </p:sp>
      <p:pic>
        <p:nvPicPr>
          <p:cNvPr id="24" name="Picture 23">
            <a:extLst>
              <a:ext uri="{FF2B5EF4-FFF2-40B4-BE49-F238E27FC236}">
                <a16:creationId xmlns:a16="http://schemas.microsoft.com/office/drawing/2014/main" id="{79EAFBB4-669B-B0D2-183D-EB5626BFE254}"/>
              </a:ext>
            </a:extLst>
          </p:cNvPr>
          <p:cNvPicPr>
            <a:picLocks noChangeAspect="1"/>
          </p:cNvPicPr>
          <p:nvPr/>
        </p:nvPicPr>
        <p:blipFill>
          <a:blip r:embed="rId11"/>
          <a:stretch>
            <a:fillRect/>
          </a:stretch>
        </p:blipFill>
        <p:spPr>
          <a:xfrm>
            <a:off x="11673322" y="3004616"/>
            <a:ext cx="5638800" cy="61865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3"/>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2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7" dur="1000" fill="hold"/>
                                        <p:tgtEl>
                                          <p:spTgt spid="3"/>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3"/>
                                        </p:tgtEl>
                                      </p:cBhvr>
                                    </p:animEffect>
                                  </p:childTnLst>
                                </p:cTn>
                              </p:par>
                              <p:par>
                                <p:cTn id="22" presetID="25"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27" dur="1000" fill="hold"/>
                                        <p:tgtEl>
                                          <p:spTgt spid="13"/>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3"/>
                                        </p:tgtEl>
                                      </p:cBhvr>
                                    </p:animEffect>
                                  </p:childTnLst>
                                </p:cTn>
                              </p:par>
                              <p:par>
                                <p:cTn id="32" presetID="25"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decel="50000" fill="hold">
                                          <p:stCondLst>
                                            <p:cond delay="0"/>
                                          </p:stCondLst>
                                        </p:cTn>
                                        <p:tgtEl>
                                          <p:spTgt spid="24"/>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24"/>
                                        </p:tgtEl>
                                        <p:attrNameLst>
                                          <p:attrName>ppt_w</p:attrName>
                                        </p:attrNameLst>
                                      </p:cBhvr>
                                      <p:tavLst>
                                        <p:tav tm="0">
                                          <p:val>
                                            <p:strVal val="#ppt_w*.05"/>
                                          </p:val>
                                        </p:tav>
                                        <p:tav tm="100000">
                                          <p:val>
                                            <p:strVal val="#ppt_w"/>
                                          </p:val>
                                        </p:tav>
                                      </p:tavLst>
                                    </p:anim>
                                    <p:anim calcmode="lin" valueType="num">
                                      <p:cBhvr>
                                        <p:cTn id="37" dur="1000" fill="hold"/>
                                        <p:tgtEl>
                                          <p:spTgt spid="24"/>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24"/>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24"/>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24"/>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6" name="Freeform 6"/>
          <p:cNvSpPr/>
          <p:nvPr/>
        </p:nvSpPr>
        <p:spPr>
          <a:xfrm>
            <a:off x="2216658" y="-642732"/>
            <a:ext cx="4223237" cy="2111619"/>
          </a:xfrm>
          <a:custGeom>
            <a:avLst/>
            <a:gdLst/>
            <a:ahLst/>
            <a:cxnLst/>
            <a:rect l="l" t="t" r="r" b="b"/>
            <a:pathLst>
              <a:path w="4223237" h="2111619">
                <a:moveTo>
                  <a:pt x="0" y="0"/>
                </a:moveTo>
                <a:lnTo>
                  <a:pt x="4223237" y="0"/>
                </a:lnTo>
                <a:lnTo>
                  <a:pt x="4223237" y="2111619"/>
                </a:lnTo>
                <a:lnTo>
                  <a:pt x="0" y="2111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6230600" y="0"/>
            <a:ext cx="1474915" cy="2009790"/>
            <a:chOff x="0" y="0"/>
            <a:chExt cx="660400" cy="899893"/>
          </a:xfrm>
        </p:grpSpPr>
        <p:sp>
          <p:nvSpPr>
            <p:cNvPr id="8" name="Freeform 8"/>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9" name="TextBox 9"/>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1746091" y="-187185"/>
            <a:ext cx="3492182" cy="3439800"/>
          </a:xfrm>
          <a:custGeom>
            <a:avLst/>
            <a:gdLst/>
            <a:ahLst/>
            <a:cxnLst/>
            <a:rect l="l" t="t" r="r" b="b"/>
            <a:pathLst>
              <a:path w="3492182" h="3439800">
                <a:moveTo>
                  <a:pt x="0" y="0"/>
                </a:moveTo>
                <a:lnTo>
                  <a:pt x="3492182" y="0"/>
                </a:lnTo>
                <a:lnTo>
                  <a:pt x="3492182" y="3439800"/>
                </a:lnTo>
                <a:lnTo>
                  <a:pt x="0" y="3439800"/>
                </a:lnTo>
                <a:lnTo>
                  <a:pt x="0" y="0"/>
                </a:lnTo>
                <a:close/>
              </a:path>
            </a:pathLst>
          </a:custGeom>
          <a:blipFill>
            <a:blip r:embed="rId5"/>
            <a:stretch>
              <a:fillRect/>
            </a:stretch>
          </a:blipFill>
        </p:spPr>
      </p:sp>
      <p:sp>
        <p:nvSpPr>
          <p:cNvPr id="11" name="Freeform 11"/>
          <p:cNvSpPr/>
          <p:nvPr/>
        </p:nvSpPr>
        <p:spPr>
          <a:xfrm rot="-2143218">
            <a:off x="-807200" y="7906553"/>
            <a:ext cx="2966928" cy="2811164"/>
          </a:xfrm>
          <a:custGeom>
            <a:avLst/>
            <a:gdLst/>
            <a:ahLst/>
            <a:cxnLst/>
            <a:rect l="l" t="t" r="r" b="b"/>
            <a:pathLst>
              <a:path w="2966928" h="2811164">
                <a:moveTo>
                  <a:pt x="0" y="0"/>
                </a:moveTo>
                <a:lnTo>
                  <a:pt x="2966928" y="0"/>
                </a:lnTo>
                <a:lnTo>
                  <a:pt x="2966928" y="2811164"/>
                </a:lnTo>
                <a:lnTo>
                  <a:pt x="0" y="2811164"/>
                </a:lnTo>
                <a:lnTo>
                  <a:pt x="0" y="0"/>
                </a:lnTo>
                <a:close/>
              </a:path>
            </a:pathLst>
          </a:custGeom>
          <a:blipFill>
            <a:blip r:embed="rId6"/>
            <a:stretch>
              <a:fillRect/>
            </a:stretch>
          </a:blipFill>
        </p:spPr>
      </p:sp>
      <p:sp>
        <p:nvSpPr>
          <p:cNvPr id="14" name="TextBox 14"/>
          <p:cNvSpPr txBox="1"/>
          <p:nvPr/>
        </p:nvSpPr>
        <p:spPr>
          <a:xfrm>
            <a:off x="2435519" y="1229639"/>
            <a:ext cx="13192931" cy="887422"/>
          </a:xfrm>
          <a:prstGeom prst="rect">
            <a:avLst/>
          </a:prstGeom>
        </p:spPr>
        <p:txBody>
          <a:bodyPr wrap="square"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University Analysis</a:t>
            </a:r>
          </a:p>
        </p:txBody>
      </p:sp>
      <p:sp>
        <p:nvSpPr>
          <p:cNvPr id="15" name="TextBox 15"/>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6" name="Freeform 16"/>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9"/>
            <a:stretch>
              <a:fillRect/>
            </a:stretch>
          </a:blipFill>
        </p:spPr>
      </p:sp>
      <p:pic>
        <p:nvPicPr>
          <p:cNvPr id="5" name="Picture 4">
            <a:extLst>
              <a:ext uri="{FF2B5EF4-FFF2-40B4-BE49-F238E27FC236}">
                <a16:creationId xmlns:a16="http://schemas.microsoft.com/office/drawing/2014/main" id="{0A8A7850-4898-768D-31A2-CC7DF304DDD3}"/>
              </a:ext>
            </a:extLst>
          </p:cNvPr>
          <p:cNvPicPr>
            <a:picLocks noChangeAspect="1"/>
          </p:cNvPicPr>
          <p:nvPr/>
        </p:nvPicPr>
        <p:blipFill>
          <a:blip r:embed="rId10"/>
          <a:stretch>
            <a:fillRect/>
          </a:stretch>
        </p:blipFill>
        <p:spPr>
          <a:xfrm>
            <a:off x="2562923" y="2280590"/>
            <a:ext cx="14098968" cy="7106642"/>
          </a:xfrm>
          <a:prstGeom prst="rect">
            <a:avLst/>
          </a:prstGeom>
        </p:spPr>
      </p:pic>
    </p:spTree>
    <p:extLst>
      <p:ext uri="{BB962C8B-B14F-4D97-AF65-F5344CB8AC3E}">
        <p14:creationId xmlns:p14="http://schemas.microsoft.com/office/powerpoint/2010/main" val="110252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56729" y="2672709"/>
            <a:ext cx="10697443" cy="7190957"/>
            <a:chOff x="0" y="0"/>
            <a:chExt cx="2466074" cy="1893915"/>
          </a:xfrm>
        </p:grpSpPr>
        <p:sp>
          <p:nvSpPr>
            <p:cNvPr id="4" name="Freeform 4"/>
            <p:cNvSpPr/>
            <p:nvPr/>
          </p:nvSpPr>
          <p:spPr>
            <a:xfrm>
              <a:off x="0" y="0"/>
              <a:ext cx="2466074" cy="1893915"/>
            </a:xfrm>
            <a:custGeom>
              <a:avLst/>
              <a:gdLst/>
              <a:ahLst/>
              <a:cxnLst/>
              <a:rect l="l" t="t" r="r" b="b"/>
              <a:pathLst>
                <a:path w="2466074" h="1893915">
                  <a:moveTo>
                    <a:pt x="0" y="0"/>
                  </a:moveTo>
                  <a:lnTo>
                    <a:pt x="2466074" y="0"/>
                  </a:lnTo>
                  <a:lnTo>
                    <a:pt x="2466074" y="1893915"/>
                  </a:lnTo>
                  <a:lnTo>
                    <a:pt x="0" y="1893915"/>
                  </a:lnTo>
                  <a:close/>
                </a:path>
              </a:pathLst>
            </a:custGeom>
            <a:solidFill>
              <a:srgbClr val="FFFFFF"/>
            </a:solidFill>
          </p:spPr>
        </p:sp>
        <p:sp>
          <p:nvSpPr>
            <p:cNvPr id="5" name="TextBox 5"/>
            <p:cNvSpPr txBox="1"/>
            <p:nvPr/>
          </p:nvSpPr>
          <p:spPr>
            <a:xfrm>
              <a:off x="0" y="28575"/>
              <a:ext cx="2466074" cy="186534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2216658" y="-642732"/>
            <a:ext cx="4223237" cy="2111619"/>
          </a:xfrm>
          <a:custGeom>
            <a:avLst/>
            <a:gdLst/>
            <a:ahLst/>
            <a:cxnLst/>
            <a:rect l="l" t="t" r="r" b="b"/>
            <a:pathLst>
              <a:path w="4223237" h="2111619">
                <a:moveTo>
                  <a:pt x="0" y="0"/>
                </a:moveTo>
                <a:lnTo>
                  <a:pt x="4223237" y="0"/>
                </a:lnTo>
                <a:lnTo>
                  <a:pt x="4223237" y="2111619"/>
                </a:lnTo>
                <a:lnTo>
                  <a:pt x="0" y="2111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6230600" y="0"/>
            <a:ext cx="1474915" cy="2009790"/>
            <a:chOff x="0" y="0"/>
            <a:chExt cx="660400" cy="899893"/>
          </a:xfrm>
        </p:grpSpPr>
        <p:sp>
          <p:nvSpPr>
            <p:cNvPr id="8" name="Freeform 8"/>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9" name="TextBox 9"/>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1746091" y="-187185"/>
            <a:ext cx="3492182" cy="3439800"/>
          </a:xfrm>
          <a:custGeom>
            <a:avLst/>
            <a:gdLst/>
            <a:ahLst/>
            <a:cxnLst/>
            <a:rect l="l" t="t" r="r" b="b"/>
            <a:pathLst>
              <a:path w="3492182" h="3439800">
                <a:moveTo>
                  <a:pt x="0" y="0"/>
                </a:moveTo>
                <a:lnTo>
                  <a:pt x="3492182" y="0"/>
                </a:lnTo>
                <a:lnTo>
                  <a:pt x="3492182" y="3439800"/>
                </a:lnTo>
                <a:lnTo>
                  <a:pt x="0" y="3439800"/>
                </a:lnTo>
                <a:lnTo>
                  <a:pt x="0" y="0"/>
                </a:lnTo>
                <a:close/>
              </a:path>
            </a:pathLst>
          </a:custGeom>
          <a:blipFill>
            <a:blip r:embed="rId5"/>
            <a:stretch>
              <a:fillRect/>
            </a:stretch>
          </a:blipFill>
        </p:spPr>
      </p:sp>
      <p:sp>
        <p:nvSpPr>
          <p:cNvPr id="11" name="Freeform 11"/>
          <p:cNvSpPr/>
          <p:nvPr/>
        </p:nvSpPr>
        <p:spPr>
          <a:xfrm rot="-2143218">
            <a:off x="-807200" y="7906553"/>
            <a:ext cx="2966928" cy="2811164"/>
          </a:xfrm>
          <a:custGeom>
            <a:avLst/>
            <a:gdLst/>
            <a:ahLst/>
            <a:cxnLst/>
            <a:rect l="l" t="t" r="r" b="b"/>
            <a:pathLst>
              <a:path w="2966928" h="2811164">
                <a:moveTo>
                  <a:pt x="0" y="0"/>
                </a:moveTo>
                <a:lnTo>
                  <a:pt x="2966928" y="0"/>
                </a:lnTo>
                <a:lnTo>
                  <a:pt x="2966928" y="2811164"/>
                </a:lnTo>
                <a:lnTo>
                  <a:pt x="0" y="2811164"/>
                </a:lnTo>
                <a:lnTo>
                  <a:pt x="0" y="0"/>
                </a:lnTo>
                <a:close/>
              </a:path>
            </a:pathLst>
          </a:custGeom>
          <a:blipFill>
            <a:blip r:embed="rId6"/>
            <a:stretch>
              <a:fillRect/>
            </a:stretch>
          </a:blipFill>
        </p:spPr>
      </p:sp>
      <p:sp>
        <p:nvSpPr>
          <p:cNvPr id="12" name="Freeform 12"/>
          <p:cNvSpPr/>
          <p:nvPr/>
        </p:nvSpPr>
        <p:spPr>
          <a:xfrm rot="772522">
            <a:off x="8816518" y="8567119"/>
            <a:ext cx="1671133" cy="2159785"/>
          </a:xfrm>
          <a:custGeom>
            <a:avLst/>
            <a:gdLst/>
            <a:ahLst/>
            <a:cxnLst/>
            <a:rect l="l" t="t" r="r" b="b"/>
            <a:pathLst>
              <a:path w="1671133" h="2159785">
                <a:moveTo>
                  <a:pt x="0" y="0"/>
                </a:moveTo>
                <a:lnTo>
                  <a:pt x="1671133" y="0"/>
                </a:lnTo>
                <a:lnTo>
                  <a:pt x="1671133" y="2159784"/>
                </a:lnTo>
                <a:lnTo>
                  <a:pt x="0" y="2159784"/>
                </a:lnTo>
                <a:lnTo>
                  <a:pt x="0" y="0"/>
                </a:lnTo>
                <a:close/>
              </a:path>
            </a:pathLst>
          </a:custGeom>
          <a:blipFill>
            <a:blip r:embed="rId7"/>
            <a:stretch>
              <a:fillRect/>
            </a:stretch>
          </a:blipFill>
        </p:spPr>
      </p:sp>
      <p:sp>
        <p:nvSpPr>
          <p:cNvPr id="13" name="TextBox 13"/>
          <p:cNvSpPr txBox="1"/>
          <p:nvPr/>
        </p:nvSpPr>
        <p:spPr>
          <a:xfrm>
            <a:off x="156729" y="3380147"/>
            <a:ext cx="10540714" cy="5386090"/>
          </a:xfrm>
          <a:prstGeom prst="rect">
            <a:avLst/>
          </a:prstGeom>
        </p:spPr>
        <p:txBody>
          <a:bodyPr wrap="square" lIns="0" tIns="0" rIns="0" bIns="0" rtlCol="0" anchor="t">
            <a:spAutoFit/>
          </a:bodyPr>
          <a:lstStyle/>
          <a:p>
            <a:pPr>
              <a:buFont typeface="Arial" panose="020B0604020202020204" pitchFamily="34" charset="0"/>
              <a:buChar char="•"/>
            </a:pPr>
            <a:r>
              <a:rPr lang="en-US" sz="2500" dirty="0">
                <a:solidFill>
                  <a:schemeClr val="accent1">
                    <a:lumMod val="50000"/>
                  </a:schemeClr>
                </a:solidFill>
              </a:rPr>
              <a:t>Universities with higher rankings tend to attract more international students and have better student-staff ratios.</a:t>
            </a:r>
          </a:p>
          <a:p>
            <a:endParaRPr lang="en-US" sz="2500" dirty="0">
              <a:solidFill>
                <a:schemeClr val="accent1">
                  <a:lumMod val="50000"/>
                </a:schemeClr>
              </a:solidFill>
            </a:endParaRPr>
          </a:p>
          <a:p>
            <a:pPr>
              <a:buFont typeface="Arial" panose="020B0604020202020204" pitchFamily="34" charset="0"/>
              <a:buChar char="•"/>
            </a:pPr>
            <a:r>
              <a:rPr lang="en-US" sz="2500" dirty="0">
                <a:solidFill>
                  <a:schemeClr val="accent1">
                    <a:lumMod val="50000"/>
                  </a:schemeClr>
                </a:solidFill>
              </a:rPr>
              <a:t>Institutions like </a:t>
            </a:r>
            <a:r>
              <a:rPr lang="en-US" sz="2500" b="1" dirty="0">
                <a:solidFill>
                  <a:schemeClr val="accent1">
                    <a:lumMod val="50000"/>
                  </a:schemeClr>
                </a:solidFill>
              </a:rPr>
              <a:t>Arizona State University</a:t>
            </a:r>
            <a:r>
              <a:rPr lang="en-US" sz="2500" dirty="0">
                <a:solidFill>
                  <a:schemeClr val="accent1">
                    <a:lumMod val="50000"/>
                  </a:schemeClr>
                </a:solidFill>
              </a:rPr>
              <a:t>, </a:t>
            </a:r>
            <a:r>
              <a:rPr lang="en-US" sz="2500" b="1" dirty="0">
                <a:solidFill>
                  <a:schemeClr val="accent1">
                    <a:lumMod val="50000"/>
                  </a:schemeClr>
                </a:solidFill>
              </a:rPr>
              <a:t>University of Massachusetts</a:t>
            </a:r>
            <a:r>
              <a:rPr lang="en-US" sz="2500" dirty="0">
                <a:solidFill>
                  <a:schemeClr val="accent1">
                    <a:lumMod val="50000"/>
                  </a:schemeClr>
                </a:solidFill>
              </a:rPr>
              <a:t>, and </a:t>
            </a:r>
            <a:r>
              <a:rPr lang="en-US" sz="2500" b="1" dirty="0">
                <a:solidFill>
                  <a:schemeClr val="accent1">
                    <a:lumMod val="50000"/>
                  </a:schemeClr>
                </a:solidFill>
              </a:rPr>
              <a:t>University of Toronto</a:t>
            </a:r>
            <a:r>
              <a:rPr lang="en-US" sz="2500" dirty="0">
                <a:solidFill>
                  <a:schemeClr val="accent1">
                    <a:lumMod val="50000"/>
                  </a:schemeClr>
                </a:solidFill>
              </a:rPr>
              <a:t> lead in total student population.</a:t>
            </a:r>
          </a:p>
          <a:p>
            <a:pPr>
              <a:buFont typeface="Arial" panose="020B0604020202020204" pitchFamily="34" charset="0"/>
              <a:buChar char="•"/>
            </a:pPr>
            <a:r>
              <a:rPr lang="en-US" sz="2500" dirty="0">
                <a:solidFill>
                  <a:schemeClr val="accent1">
                    <a:lumMod val="50000"/>
                  </a:schemeClr>
                </a:solidFill>
              </a:rPr>
              <a:t>Universities such as </a:t>
            </a:r>
            <a:r>
              <a:rPr lang="en-US" sz="2500" b="1" dirty="0">
                <a:solidFill>
                  <a:schemeClr val="accent1">
                    <a:lumMod val="50000"/>
                  </a:schemeClr>
                </a:solidFill>
              </a:rPr>
              <a:t>École Polytechnique</a:t>
            </a:r>
            <a:r>
              <a:rPr lang="en-US" sz="2500" dirty="0">
                <a:solidFill>
                  <a:schemeClr val="accent1">
                    <a:lumMod val="50000"/>
                  </a:schemeClr>
                </a:solidFill>
              </a:rPr>
              <a:t>, </a:t>
            </a:r>
            <a:r>
              <a:rPr lang="en-US" sz="2500" b="1" dirty="0">
                <a:solidFill>
                  <a:schemeClr val="accent1">
                    <a:lumMod val="50000"/>
                  </a:schemeClr>
                </a:solidFill>
              </a:rPr>
              <a:t>Imperial College</a:t>
            </a:r>
            <a:r>
              <a:rPr lang="en-US" sz="2500" dirty="0">
                <a:solidFill>
                  <a:schemeClr val="accent1">
                    <a:lumMod val="50000"/>
                  </a:schemeClr>
                </a:solidFill>
              </a:rPr>
              <a:t>, and </a:t>
            </a:r>
            <a:r>
              <a:rPr lang="en-US" sz="2500" b="1" dirty="0">
                <a:solidFill>
                  <a:schemeClr val="accent1">
                    <a:lumMod val="50000"/>
                  </a:schemeClr>
                </a:solidFill>
              </a:rPr>
              <a:t>University of St Andrews</a:t>
            </a:r>
            <a:r>
              <a:rPr lang="en-US" sz="2500" dirty="0">
                <a:solidFill>
                  <a:schemeClr val="accent1">
                    <a:lumMod val="50000"/>
                  </a:schemeClr>
                </a:solidFill>
              </a:rPr>
              <a:t> have a high percentage of international students.</a:t>
            </a:r>
          </a:p>
          <a:p>
            <a:endParaRPr lang="en-US" sz="2500" dirty="0">
              <a:solidFill>
                <a:schemeClr val="accent1">
                  <a:lumMod val="50000"/>
                </a:schemeClr>
              </a:solidFill>
            </a:endParaRPr>
          </a:p>
          <a:p>
            <a:pPr>
              <a:buFont typeface="Arial" panose="020B0604020202020204" pitchFamily="34" charset="0"/>
              <a:buChar char="•"/>
            </a:pPr>
            <a:r>
              <a:rPr lang="en-US" sz="2500" dirty="0">
                <a:solidFill>
                  <a:schemeClr val="accent1">
                    <a:lumMod val="50000"/>
                  </a:schemeClr>
                </a:solidFill>
              </a:rPr>
              <a:t>A favorable student-staff ratio is positively correlated with a university’s global ranking, implying that quality education and ranking are closely tied to faculty size.</a:t>
            </a:r>
          </a:p>
          <a:p>
            <a:r>
              <a:rPr lang="en-US" sz="2500" dirty="0">
                <a:solidFill>
                  <a:schemeClr val="accent1">
                    <a:lumMod val="50000"/>
                  </a:schemeClr>
                </a:solidFill>
              </a:rPr>
              <a:t>This analysis highlights the performance of global universities in attracting international students and maintaining competitive academic staff ratios, contributing to their rankings.</a:t>
            </a:r>
          </a:p>
        </p:txBody>
      </p:sp>
      <p:sp>
        <p:nvSpPr>
          <p:cNvPr id="14" name="TextBox 14"/>
          <p:cNvSpPr txBox="1"/>
          <p:nvPr/>
        </p:nvSpPr>
        <p:spPr>
          <a:xfrm>
            <a:off x="5323669" y="1422698"/>
            <a:ext cx="7640663" cy="920751"/>
          </a:xfrm>
          <a:prstGeom prst="rect">
            <a:avLst/>
          </a:prstGeom>
        </p:spPr>
        <p:txBody>
          <a:bodyPr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Insights:-</a:t>
            </a:r>
          </a:p>
        </p:txBody>
      </p:sp>
      <p:sp>
        <p:nvSpPr>
          <p:cNvPr id="15" name="TextBox 15"/>
          <p:cNvSpPr txBox="1"/>
          <p:nvPr/>
        </p:nvSpPr>
        <p:spPr>
          <a:xfrm>
            <a:off x="16264890" y="1146473"/>
            <a:ext cx="1440626" cy="581634"/>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a:p>
            <a:pPr algn="ctr">
              <a:lnSpc>
                <a:spcPts val="1465"/>
              </a:lnSpc>
            </a:pPr>
            <a:endParaRPr lang="en-US" sz="1465" dirty="0">
              <a:solidFill>
                <a:srgbClr val="FFFFFF"/>
              </a:solidFill>
              <a:latin typeface="Poppins"/>
              <a:ea typeface="Poppins"/>
              <a:cs typeface="Poppins"/>
              <a:sym typeface="Poppins"/>
            </a:endParaRPr>
          </a:p>
        </p:txBody>
      </p:sp>
      <p:sp>
        <p:nvSpPr>
          <p:cNvPr id="16" name="Freeform 16"/>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10"/>
            <a:stretch>
              <a:fillRect/>
            </a:stretch>
          </a:blipFill>
        </p:spPr>
      </p:sp>
      <p:pic>
        <p:nvPicPr>
          <p:cNvPr id="19" name="Picture 18">
            <a:extLst>
              <a:ext uri="{FF2B5EF4-FFF2-40B4-BE49-F238E27FC236}">
                <a16:creationId xmlns:a16="http://schemas.microsoft.com/office/drawing/2014/main" id="{7447C32C-31B6-5306-7A98-432B62CF36CF}"/>
              </a:ext>
            </a:extLst>
          </p:cNvPr>
          <p:cNvPicPr>
            <a:picLocks noChangeAspect="1"/>
          </p:cNvPicPr>
          <p:nvPr/>
        </p:nvPicPr>
        <p:blipFill>
          <a:blip r:embed="rId11"/>
          <a:stretch>
            <a:fillRect/>
          </a:stretch>
        </p:blipFill>
        <p:spPr>
          <a:xfrm>
            <a:off x="12202918" y="2925017"/>
            <a:ext cx="5534552" cy="6608065"/>
          </a:xfrm>
          <a:prstGeom prst="rect">
            <a:avLst/>
          </a:prstGeom>
        </p:spPr>
      </p:pic>
    </p:spTree>
    <p:extLst>
      <p:ext uri="{BB962C8B-B14F-4D97-AF65-F5344CB8AC3E}">
        <p14:creationId xmlns:p14="http://schemas.microsoft.com/office/powerpoint/2010/main" val="238430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14"/>
                                        </p:tgtEl>
                                        <p:attrNameLst>
                                          <p:attrName>style.visibility</p:attrName>
                                        </p:attrNameLst>
                                      </p:cBhvr>
                                      <p:to>
                                        <p:strVal val="visible"/>
                                      </p:to>
                                    </p:set>
                                    <p:set>
                                      <p:cBhvr>
                                        <p:cTn id="7" dur="137" fill="hold">
                                          <p:stCondLst>
                                            <p:cond delay="0"/>
                                          </p:stCondLst>
                                        </p:cTn>
                                        <p:tgtEl>
                                          <p:spTgt spid="14"/>
                                        </p:tgtEl>
                                        <p:attrNameLst>
                                          <p:attrName>style.rotation</p:attrName>
                                        </p:attrNameLst>
                                      </p:cBhvr>
                                      <p:to>
                                        <p:strVal val="-45.0"/>
                                      </p:to>
                                    </p:set>
                                    <p:anim calcmode="lin" valueType="num">
                                      <p:cBhvr>
                                        <p:cTn id="8" dur="137" fill="hold">
                                          <p:stCondLst>
                                            <p:cond delay="137"/>
                                          </p:stCondLst>
                                        </p:cTn>
                                        <p:tgtEl>
                                          <p:spTgt spid="14"/>
                                        </p:tgtEl>
                                        <p:attrNameLst>
                                          <p:attrName>style.rotation</p:attrName>
                                        </p:attrNameLst>
                                      </p:cBhvr>
                                      <p:tavLst>
                                        <p:tav tm="0">
                                          <p:val>
                                            <p:fltVal val="-45"/>
                                          </p:val>
                                        </p:tav>
                                        <p:tav tm="69900">
                                          <p:val>
                                            <p:fltVal val="45"/>
                                          </p:val>
                                        </p:tav>
                                        <p:tav tm="100000">
                                          <p:val>
                                            <p:fltVal val="0"/>
                                          </p:val>
                                        </p:tav>
                                      </p:tavLst>
                                    </p:anim>
                                    <p:anim calcmode="lin" valueType="num">
                                      <p:cBhvr>
                                        <p:cTn id="9" dur="137" fill="hold">
                                          <p:stCondLst>
                                            <p:cond delay="0"/>
                                          </p:stCondLst>
                                        </p:cTn>
                                        <p:tgtEl>
                                          <p:spTgt spid="14"/>
                                        </p:tgtEl>
                                        <p:attrNameLst>
                                          <p:attrName>ppt_y</p:attrName>
                                        </p:attrNameLst>
                                      </p:cBhvr>
                                      <p:tavLst>
                                        <p:tav tm="0">
                                          <p:val>
                                            <p:strVal val="#ppt_y-1"/>
                                          </p:val>
                                        </p:tav>
                                        <p:tav tm="100000">
                                          <p:val>
                                            <p:strVal val="#ppt_y-(0.354*#ppt_w-0.172*#ppt_h)"/>
                                          </p:val>
                                        </p:tav>
                                      </p:tavLst>
                                    </p:anim>
                                    <p:anim calcmode="lin" valueType="num">
                                      <p:cBhvr>
                                        <p:cTn id="10" dur="47" decel="50000" autoRev="1" fill="hold">
                                          <p:stCondLst>
                                            <p:cond delay="137"/>
                                          </p:stCondLst>
                                        </p:cTn>
                                        <p:tgtEl>
                                          <p:spTgt spid="14"/>
                                        </p:tgtEl>
                                        <p:attrNameLst>
                                          <p:attrName>ppt_y</p:attrName>
                                        </p:attrNameLst>
                                      </p:cBhvr>
                                      <p:tavLst>
                                        <p:tav tm="0">
                                          <p:val>
                                            <p:strVal val="#ppt_y-(0.354*#ppt_w-0.172*#ppt_h)"/>
                                          </p:val>
                                        </p:tav>
                                        <p:tav tm="100000">
                                          <p:val>
                                            <p:strVal val="#ppt_y-(0.354*#ppt_w-0.172*#ppt_h)-#ppt_h/2"/>
                                          </p:val>
                                        </p:tav>
                                      </p:tavLst>
                                    </p:anim>
                                    <p:anim calcmode="lin" valueType="num">
                                      <p:cBhvr>
                                        <p:cTn id="11" dur="41" fill="hold">
                                          <p:stCondLst>
                                            <p:cond delay="259"/>
                                          </p:stCondLst>
                                        </p:cTn>
                                        <p:tgtEl>
                                          <p:spTgt spid="14"/>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2"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6" name="Freeform 6"/>
          <p:cNvSpPr/>
          <p:nvPr/>
        </p:nvSpPr>
        <p:spPr>
          <a:xfrm>
            <a:off x="2216658" y="-642732"/>
            <a:ext cx="4223237" cy="2111619"/>
          </a:xfrm>
          <a:custGeom>
            <a:avLst/>
            <a:gdLst/>
            <a:ahLst/>
            <a:cxnLst/>
            <a:rect l="l" t="t" r="r" b="b"/>
            <a:pathLst>
              <a:path w="4223237" h="2111619">
                <a:moveTo>
                  <a:pt x="0" y="0"/>
                </a:moveTo>
                <a:lnTo>
                  <a:pt x="4223237" y="0"/>
                </a:lnTo>
                <a:lnTo>
                  <a:pt x="4223237" y="2111619"/>
                </a:lnTo>
                <a:lnTo>
                  <a:pt x="0" y="2111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6230600" y="0"/>
            <a:ext cx="1474915" cy="2009790"/>
            <a:chOff x="0" y="0"/>
            <a:chExt cx="660400" cy="899893"/>
          </a:xfrm>
        </p:grpSpPr>
        <p:sp>
          <p:nvSpPr>
            <p:cNvPr id="8" name="Freeform 8"/>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9" name="TextBox 9"/>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1746091" y="-187185"/>
            <a:ext cx="3492182" cy="3439800"/>
          </a:xfrm>
          <a:custGeom>
            <a:avLst/>
            <a:gdLst/>
            <a:ahLst/>
            <a:cxnLst/>
            <a:rect l="l" t="t" r="r" b="b"/>
            <a:pathLst>
              <a:path w="3492182" h="3439800">
                <a:moveTo>
                  <a:pt x="0" y="0"/>
                </a:moveTo>
                <a:lnTo>
                  <a:pt x="3492182" y="0"/>
                </a:lnTo>
                <a:lnTo>
                  <a:pt x="3492182" y="3439800"/>
                </a:lnTo>
                <a:lnTo>
                  <a:pt x="0" y="3439800"/>
                </a:lnTo>
                <a:lnTo>
                  <a:pt x="0" y="0"/>
                </a:lnTo>
                <a:close/>
              </a:path>
            </a:pathLst>
          </a:custGeom>
          <a:blipFill>
            <a:blip r:embed="rId5"/>
            <a:stretch>
              <a:fillRect/>
            </a:stretch>
          </a:blipFill>
        </p:spPr>
      </p:sp>
      <p:sp>
        <p:nvSpPr>
          <p:cNvPr id="11" name="Freeform 11"/>
          <p:cNvSpPr/>
          <p:nvPr/>
        </p:nvSpPr>
        <p:spPr>
          <a:xfrm rot="-2143218">
            <a:off x="-807200" y="7906553"/>
            <a:ext cx="2966928" cy="2811164"/>
          </a:xfrm>
          <a:custGeom>
            <a:avLst/>
            <a:gdLst/>
            <a:ahLst/>
            <a:cxnLst/>
            <a:rect l="l" t="t" r="r" b="b"/>
            <a:pathLst>
              <a:path w="2966928" h="2811164">
                <a:moveTo>
                  <a:pt x="0" y="0"/>
                </a:moveTo>
                <a:lnTo>
                  <a:pt x="2966928" y="0"/>
                </a:lnTo>
                <a:lnTo>
                  <a:pt x="2966928" y="2811164"/>
                </a:lnTo>
                <a:lnTo>
                  <a:pt x="0" y="2811164"/>
                </a:lnTo>
                <a:lnTo>
                  <a:pt x="0" y="0"/>
                </a:lnTo>
                <a:close/>
              </a:path>
            </a:pathLst>
          </a:custGeom>
          <a:blipFill>
            <a:blip r:embed="rId6"/>
            <a:stretch>
              <a:fillRect/>
            </a:stretch>
          </a:blipFill>
        </p:spPr>
      </p:sp>
      <p:sp>
        <p:nvSpPr>
          <p:cNvPr id="14" name="TextBox 14"/>
          <p:cNvSpPr txBox="1"/>
          <p:nvPr/>
        </p:nvSpPr>
        <p:spPr>
          <a:xfrm>
            <a:off x="2325126" y="1035723"/>
            <a:ext cx="13192931" cy="887422"/>
          </a:xfrm>
          <a:prstGeom prst="rect">
            <a:avLst/>
          </a:prstGeom>
        </p:spPr>
        <p:txBody>
          <a:bodyPr wrap="square"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Ranking  Analysis</a:t>
            </a:r>
          </a:p>
        </p:txBody>
      </p:sp>
      <p:sp>
        <p:nvSpPr>
          <p:cNvPr id="15" name="TextBox 15"/>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6" name="Freeform 16"/>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9"/>
            <a:stretch>
              <a:fillRect/>
            </a:stretch>
          </a:blipFill>
        </p:spPr>
      </p:sp>
      <p:pic>
        <p:nvPicPr>
          <p:cNvPr id="4" name="Picture 3">
            <a:extLst>
              <a:ext uri="{FF2B5EF4-FFF2-40B4-BE49-F238E27FC236}">
                <a16:creationId xmlns:a16="http://schemas.microsoft.com/office/drawing/2014/main" id="{8B0B95CA-4120-5129-F77B-2A2765321640}"/>
              </a:ext>
            </a:extLst>
          </p:cNvPr>
          <p:cNvPicPr>
            <a:picLocks noChangeAspect="1"/>
          </p:cNvPicPr>
          <p:nvPr/>
        </p:nvPicPr>
        <p:blipFill>
          <a:blip r:embed="rId10"/>
          <a:stretch>
            <a:fillRect/>
          </a:stretch>
        </p:blipFill>
        <p:spPr>
          <a:xfrm>
            <a:off x="2325126" y="2318889"/>
            <a:ext cx="14765811" cy="7039957"/>
          </a:xfrm>
          <a:prstGeom prst="rect">
            <a:avLst/>
          </a:prstGeom>
        </p:spPr>
      </p:pic>
    </p:spTree>
    <p:extLst>
      <p:ext uri="{BB962C8B-B14F-4D97-AF65-F5344CB8AC3E}">
        <p14:creationId xmlns:p14="http://schemas.microsoft.com/office/powerpoint/2010/main" val="258548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3"/>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800" decel="100000"/>
                                        <p:tgtEl>
                                          <p:spTgt spid="4"/>
                                        </p:tgtEl>
                                      </p:cBhvr>
                                    </p:animEffect>
                                    <p:anim calcmode="lin" valueType="num">
                                      <p:cBhvr>
                                        <p:cTn id="15" dur="800" decel="100000" fill="hold"/>
                                        <p:tgtEl>
                                          <p:spTgt spid="4"/>
                                        </p:tgtEl>
                                        <p:attrNameLst>
                                          <p:attrName>style.rotation</p:attrName>
                                        </p:attrNameLst>
                                      </p:cBhvr>
                                      <p:tavLst>
                                        <p:tav tm="0">
                                          <p:val>
                                            <p:fltVal val="-90"/>
                                          </p:val>
                                        </p:tav>
                                        <p:tav tm="100000">
                                          <p:val>
                                            <p:fltVal val="0"/>
                                          </p:val>
                                        </p:tav>
                                      </p:tavLst>
                                    </p:anim>
                                    <p:anim calcmode="lin" valueType="num">
                                      <p:cBhvr>
                                        <p:cTn id="16" dur="800" decel="100000" fill="hold"/>
                                        <p:tgtEl>
                                          <p:spTgt spid="4"/>
                                        </p:tgtEl>
                                        <p:attrNameLst>
                                          <p:attrName>ppt_x</p:attrName>
                                        </p:attrNameLst>
                                      </p:cBhvr>
                                      <p:tavLst>
                                        <p:tav tm="0">
                                          <p:val>
                                            <p:strVal val="#ppt_x+0.4"/>
                                          </p:val>
                                        </p:tav>
                                        <p:tav tm="100000">
                                          <p:val>
                                            <p:strVal val="#ppt_x-0.05"/>
                                          </p:val>
                                        </p:tav>
                                      </p:tavLst>
                                    </p:anim>
                                    <p:anim calcmode="lin" valueType="num">
                                      <p:cBhvr>
                                        <p:cTn id="17" dur="800" decel="100000" fill="hold"/>
                                        <p:tgtEl>
                                          <p:spTgt spid="4"/>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56729" y="2672709"/>
            <a:ext cx="11197071" cy="7190957"/>
            <a:chOff x="0" y="0"/>
            <a:chExt cx="2466074" cy="1893915"/>
          </a:xfrm>
        </p:grpSpPr>
        <p:sp>
          <p:nvSpPr>
            <p:cNvPr id="4" name="Freeform 4"/>
            <p:cNvSpPr/>
            <p:nvPr/>
          </p:nvSpPr>
          <p:spPr>
            <a:xfrm>
              <a:off x="0" y="0"/>
              <a:ext cx="2466074" cy="1893915"/>
            </a:xfrm>
            <a:custGeom>
              <a:avLst/>
              <a:gdLst/>
              <a:ahLst/>
              <a:cxnLst/>
              <a:rect l="l" t="t" r="r" b="b"/>
              <a:pathLst>
                <a:path w="2466074" h="1893915">
                  <a:moveTo>
                    <a:pt x="0" y="0"/>
                  </a:moveTo>
                  <a:lnTo>
                    <a:pt x="2466074" y="0"/>
                  </a:lnTo>
                  <a:lnTo>
                    <a:pt x="2466074" y="1893915"/>
                  </a:lnTo>
                  <a:lnTo>
                    <a:pt x="0" y="1893915"/>
                  </a:lnTo>
                  <a:close/>
                </a:path>
              </a:pathLst>
            </a:custGeom>
            <a:solidFill>
              <a:srgbClr val="FFFFFF"/>
            </a:solidFill>
          </p:spPr>
        </p:sp>
        <p:sp>
          <p:nvSpPr>
            <p:cNvPr id="5" name="TextBox 5"/>
            <p:cNvSpPr txBox="1"/>
            <p:nvPr/>
          </p:nvSpPr>
          <p:spPr>
            <a:xfrm>
              <a:off x="0" y="28575"/>
              <a:ext cx="2466074" cy="186534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2216658" y="-642732"/>
            <a:ext cx="4223237" cy="2111619"/>
          </a:xfrm>
          <a:custGeom>
            <a:avLst/>
            <a:gdLst/>
            <a:ahLst/>
            <a:cxnLst/>
            <a:rect l="l" t="t" r="r" b="b"/>
            <a:pathLst>
              <a:path w="4223237" h="2111619">
                <a:moveTo>
                  <a:pt x="0" y="0"/>
                </a:moveTo>
                <a:lnTo>
                  <a:pt x="4223237" y="0"/>
                </a:lnTo>
                <a:lnTo>
                  <a:pt x="4223237" y="2111619"/>
                </a:lnTo>
                <a:lnTo>
                  <a:pt x="0" y="2111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6230600" y="0"/>
            <a:ext cx="1474915" cy="2009790"/>
            <a:chOff x="0" y="0"/>
            <a:chExt cx="660400" cy="899893"/>
          </a:xfrm>
        </p:grpSpPr>
        <p:sp>
          <p:nvSpPr>
            <p:cNvPr id="8" name="Freeform 8"/>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9" name="TextBox 9"/>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1746091" y="-187185"/>
            <a:ext cx="3492182" cy="3439800"/>
          </a:xfrm>
          <a:custGeom>
            <a:avLst/>
            <a:gdLst/>
            <a:ahLst/>
            <a:cxnLst/>
            <a:rect l="l" t="t" r="r" b="b"/>
            <a:pathLst>
              <a:path w="3492182" h="3439800">
                <a:moveTo>
                  <a:pt x="0" y="0"/>
                </a:moveTo>
                <a:lnTo>
                  <a:pt x="3492182" y="0"/>
                </a:lnTo>
                <a:lnTo>
                  <a:pt x="3492182" y="3439800"/>
                </a:lnTo>
                <a:lnTo>
                  <a:pt x="0" y="3439800"/>
                </a:lnTo>
                <a:lnTo>
                  <a:pt x="0" y="0"/>
                </a:lnTo>
                <a:close/>
              </a:path>
            </a:pathLst>
          </a:custGeom>
          <a:blipFill>
            <a:blip r:embed="rId5"/>
            <a:stretch>
              <a:fillRect/>
            </a:stretch>
          </a:blipFill>
        </p:spPr>
      </p:sp>
      <p:sp>
        <p:nvSpPr>
          <p:cNvPr id="11" name="Freeform 11"/>
          <p:cNvSpPr/>
          <p:nvPr/>
        </p:nvSpPr>
        <p:spPr>
          <a:xfrm rot="-2143218">
            <a:off x="-807200" y="7906553"/>
            <a:ext cx="2966928" cy="2811164"/>
          </a:xfrm>
          <a:custGeom>
            <a:avLst/>
            <a:gdLst/>
            <a:ahLst/>
            <a:cxnLst/>
            <a:rect l="l" t="t" r="r" b="b"/>
            <a:pathLst>
              <a:path w="2966928" h="2811164">
                <a:moveTo>
                  <a:pt x="0" y="0"/>
                </a:moveTo>
                <a:lnTo>
                  <a:pt x="2966928" y="0"/>
                </a:lnTo>
                <a:lnTo>
                  <a:pt x="2966928" y="2811164"/>
                </a:lnTo>
                <a:lnTo>
                  <a:pt x="0" y="2811164"/>
                </a:lnTo>
                <a:lnTo>
                  <a:pt x="0" y="0"/>
                </a:lnTo>
                <a:close/>
              </a:path>
            </a:pathLst>
          </a:custGeom>
          <a:blipFill>
            <a:blip r:embed="rId6"/>
            <a:stretch>
              <a:fillRect/>
            </a:stretch>
          </a:blipFill>
        </p:spPr>
      </p:sp>
      <p:sp>
        <p:nvSpPr>
          <p:cNvPr id="12" name="Freeform 12"/>
          <p:cNvSpPr/>
          <p:nvPr/>
        </p:nvSpPr>
        <p:spPr>
          <a:xfrm rot="772522">
            <a:off x="8816518" y="8567119"/>
            <a:ext cx="1671133" cy="2159785"/>
          </a:xfrm>
          <a:custGeom>
            <a:avLst/>
            <a:gdLst/>
            <a:ahLst/>
            <a:cxnLst/>
            <a:rect l="l" t="t" r="r" b="b"/>
            <a:pathLst>
              <a:path w="1671133" h="2159785">
                <a:moveTo>
                  <a:pt x="0" y="0"/>
                </a:moveTo>
                <a:lnTo>
                  <a:pt x="1671133" y="0"/>
                </a:lnTo>
                <a:lnTo>
                  <a:pt x="1671133" y="2159784"/>
                </a:lnTo>
                <a:lnTo>
                  <a:pt x="0" y="2159784"/>
                </a:lnTo>
                <a:lnTo>
                  <a:pt x="0" y="0"/>
                </a:lnTo>
                <a:close/>
              </a:path>
            </a:pathLst>
          </a:custGeom>
          <a:blipFill>
            <a:blip r:embed="rId7"/>
            <a:stretch>
              <a:fillRect/>
            </a:stretch>
          </a:blipFill>
        </p:spPr>
      </p:sp>
      <p:sp>
        <p:nvSpPr>
          <p:cNvPr id="13" name="TextBox 13"/>
          <p:cNvSpPr txBox="1"/>
          <p:nvPr/>
        </p:nvSpPr>
        <p:spPr>
          <a:xfrm>
            <a:off x="156729" y="3380147"/>
            <a:ext cx="10540714" cy="6155531"/>
          </a:xfrm>
          <a:prstGeom prst="rect">
            <a:avLst/>
          </a:prstGeom>
        </p:spPr>
        <p:txBody>
          <a:bodyPr wrap="square" lIns="0" tIns="0" rIns="0" bIns="0" rtlCol="0" anchor="t">
            <a:spAutoFit/>
          </a:bodyPr>
          <a:lstStyle/>
          <a:p>
            <a:pPr>
              <a:buFont typeface="Arial" panose="020B0604020202020204" pitchFamily="34" charset="0"/>
              <a:buChar char="•"/>
            </a:pPr>
            <a:r>
              <a:rPr lang="en-US" sz="2500" b="1" dirty="0">
                <a:solidFill>
                  <a:schemeClr val="accent1">
                    <a:lumMod val="50000"/>
                  </a:schemeClr>
                </a:solidFill>
              </a:rPr>
              <a:t>CWUR</a:t>
            </a:r>
            <a:r>
              <a:rPr lang="en-US" sz="2500" dirty="0">
                <a:solidFill>
                  <a:schemeClr val="accent1">
                    <a:lumMod val="50000"/>
                  </a:schemeClr>
                </a:solidFill>
              </a:rPr>
              <a:t> dominates in terms of the number of ranked universities and overall score, followed by </a:t>
            </a:r>
            <a:r>
              <a:rPr lang="en-US" sz="2500" b="1" dirty="0">
                <a:solidFill>
                  <a:schemeClr val="accent1">
                    <a:lumMod val="50000"/>
                  </a:schemeClr>
                </a:solidFill>
              </a:rPr>
              <a:t>Times Higher Education</a:t>
            </a:r>
            <a:r>
              <a:rPr lang="en-US" sz="2500" dirty="0">
                <a:solidFill>
                  <a:schemeClr val="accent1">
                    <a:lumMod val="50000"/>
                  </a:schemeClr>
                </a:solidFill>
              </a:rPr>
              <a:t> and </a:t>
            </a:r>
            <a:r>
              <a:rPr lang="en-US" sz="2500" b="1" dirty="0">
                <a:solidFill>
                  <a:schemeClr val="accent1">
                    <a:lumMod val="50000"/>
                  </a:schemeClr>
                </a:solidFill>
              </a:rPr>
              <a:t>Shanghai Ranking</a:t>
            </a:r>
            <a:r>
              <a:rPr lang="en-US" sz="2500" dirty="0">
                <a:solidFill>
                  <a:schemeClr val="accent1">
                    <a:lumMod val="50000"/>
                  </a:schemeClr>
                </a:solidFill>
              </a:rPr>
              <a:t>.</a:t>
            </a:r>
          </a:p>
          <a:p>
            <a:endParaRPr lang="en-US" sz="2500" dirty="0">
              <a:solidFill>
                <a:schemeClr val="accent1">
                  <a:lumMod val="50000"/>
                </a:schemeClr>
              </a:solidFill>
            </a:endParaRPr>
          </a:p>
          <a:p>
            <a:pPr>
              <a:buFont typeface="Arial" panose="020B0604020202020204" pitchFamily="34" charset="0"/>
              <a:buChar char="•"/>
            </a:pPr>
            <a:r>
              <a:rPr lang="en-US" sz="2500" b="1" dirty="0">
                <a:solidFill>
                  <a:schemeClr val="accent1">
                    <a:lumMod val="50000"/>
                  </a:schemeClr>
                </a:solidFill>
              </a:rPr>
              <a:t>Times Higher Education</a:t>
            </a:r>
            <a:r>
              <a:rPr lang="en-US" sz="2500" dirty="0">
                <a:solidFill>
                  <a:schemeClr val="accent1">
                    <a:lumMod val="50000"/>
                  </a:schemeClr>
                </a:solidFill>
              </a:rPr>
              <a:t> has the best student-to-staff ratio and the highest percentage of female students.</a:t>
            </a:r>
          </a:p>
          <a:p>
            <a:endParaRPr lang="en-US" sz="2500" dirty="0">
              <a:solidFill>
                <a:schemeClr val="accent1">
                  <a:lumMod val="50000"/>
                </a:schemeClr>
              </a:solidFill>
            </a:endParaRPr>
          </a:p>
          <a:p>
            <a:pPr>
              <a:buFont typeface="Arial" panose="020B0604020202020204" pitchFamily="34" charset="0"/>
              <a:buChar char="•"/>
            </a:pPr>
            <a:r>
              <a:rPr lang="en-US" sz="2500" dirty="0">
                <a:solidFill>
                  <a:schemeClr val="accent1">
                    <a:lumMod val="50000"/>
                  </a:schemeClr>
                </a:solidFill>
              </a:rPr>
              <a:t>There’s a moderate positive correlation between ranking scores and the percentage of female students, indicating that higher-ranked universities tend to have a better gender balance.</a:t>
            </a:r>
          </a:p>
          <a:p>
            <a:endParaRPr lang="en-US" sz="2500" dirty="0">
              <a:solidFill>
                <a:schemeClr val="accent1">
                  <a:lumMod val="50000"/>
                </a:schemeClr>
              </a:solidFill>
            </a:endParaRPr>
          </a:p>
          <a:p>
            <a:pPr>
              <a:buFont typeface="Arial" panose="020B0604020202020204" pitchFamily="34" charset="0"/>
              <a:buChar char="•"/>
            </a:pPr>
            <a:r>
              <a:rPr lang="en-US" sz="2500" b="1" dirty="0">
                <a:solidFill>
                  <a:schemeClr val="accent1">
                    <a:lumMod val="50000"/>
                  </a:schemeClr>
                </a:solidFill>
              </a:rPr>
              <a:t>2016</a:t>
            </a:r>
            <a:r>
              <a:rPr lang="en-US" sz="2500" dirty="0">
                <a:solidFill>
                  <a:schemeClr val="accent1">
                    <a:lumMod val="50000"/>
                  </a:schemeClr>
                </a:solidFill>
              </a:rPr>
              <a:t> was the best year for rankings, and </a:t>
            </a:r>
            <a:r>
              <a:rPr lang="en-US" sz="2500" b="1" dirty="0">
                <a:solidFill>
                  <a:schemeClr val="accent1">
                    <a:lumMod val="50000"/>
                  </a:schemeClr>
                </a:solidFill>
              </a:rPr>
              <a:t>Argentina</a:t>
            </a:r>
            <a:r>
              <a:rPr lang="en-US" sz="2500" dirty="0">
                <a:solidFill>
                  <a:schemeClr val="accent1">
                    <a:lumMod val="50000"/>
                  </a:schemeClr>
                </a:solidFill>
              </a:rPr>
              <a:t> emerges as the top country, reflecting notable performance during that period.</a:t>
            </a:r>
          </a:p>
          <a:p>
            <a:endParaRPr lang="en-US" sz="2500" dirty="0">
              <a:solidFill>
                <a:schemeClr val="accent1">
                  <a:lumMod val="50000"/>
                </a:schemeClr>
              </a:solidFill>
            </a:endParaRPr>
          </a:p>
          <a:p>
            <a:r>
              <a:rPr lang="en-US" sz="2500" dirty="0">
                <a:solidFill>
                  <a:schemeClr val="accent1">
                    <a:lumMod val="50000"/>
                  </a:schemeClr>
                </a:solidFill>
              </a:rPr>
              <a:t>This dashboard effectively compares university rankings across different systems and highlights the impact on student representation, diversity, and faculty resources.</a:t>
            </a:r>
          </a:p>
        </p:txBody>
      </p:sp>
      <p:sp>
        <p:nvSpPr>
          <p:cNvPr id="14" name="TextBox 14"/>
          <p:cNvSpPr txBox="1"/>
          <p:nvPr/>
        </p:nvSpPr>
        <p:spPr>
          <a:xfrm>
            <a:off x="5323669" y="1422698"/>
            <a:ext cx="7640663" cy="920751"/>
          </a:xfrm>
          <a:prstGeom prst="rect">
            <a:avLst/>
          </a:prstGeom>
        </p:spPr>
        <p:txBody>
          <a:bodyPr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Insights:-</a:t>
            </a:r>
          </a:p>
        </p:txBody>
      </p:sp>
      <p:sp>
        <p:nvSpPr>
          <p:cNvPr id="15" name="TextBox 15"/>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6" name="Freeform 16"/>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10"/>
            <a:stretch>
              <a:fillRect/>
            </a:stretch>
          </a:blipFill>
        </p:spPr>
      </p:sp>
      <p:pic>
        <p:nvPicPr>
          <p:cNvPr id="20" name="Picture 19">
            <a:extLst>
              <a:ext uri="{FF2B5EF4-FFF2-40B4-BE49-F238E27FC236}">
                <a16:creationId xmlns:a16="http://schemas.microsoft.com/office/drawing/2014/main" id="{71778BAD-A6F2-9953-F6B1-A1D00401BD63}"/>
              </a:ext>
            </a:extLst>
          </p:cNvPr>
          <p:cNvPicPr>
            <a:picLocks noChangeAspect="1"/>
          </p:cNvPicPr>
          <p:nvPr/>
        </p:nvPicPr>
        <p:blipFill>
          <a:blip r:embed="rId11"/>
          <a:stretch>
            <a:fillRect/>
          </a:stretch>
        </p:blipFill>
        <p:spPr>
          <a:xfrm>
            <a:off x="12564829" y="3104614"/>
            <a:ext cx="5148833" cy="5753903"/>
          </a:xfrm>
          <a:prstGeom prst="rect">
            <a:avLst/>
          </a:prstGeom>
        </p:spPr>
      </p:pic>
    </p:spTree>
    <p:extLst>
      <p:ext uri="{BB962C8B-B14F-4D97-AF65-F5344CB8AC3E}">
        <p14:creationId xmlns:p14="http://schemas.microsoft.com/office/powerpoint/2010/main" val="10829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 calcmode="lin" valueType="num">
                                      <p:cBhvr>
                                        <p:cTn id="14"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3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800" decel="100000"/>
                                        <p:tgtEl>
                                          <p:spTgt spid="3"/>
                                        </p:tgtEl>
                                      </p:cBhvr>
                                    </p:animEffect>
                                    <p:anim calcmode="lin" valueType="num">
                                      <p:cBhvr>
                                        <p:cTn id="21" dur="800" decel="100000" fill="hold"/>
                                        <p:tgtEl>
                                          <p:spTgt spid="3"/>
                                        </p:tgtEl>
                                        <p:attrNameLst>
                                          <p:attrName>style.rotation</p:attrName>
                                        </p:attrNameLst>
                                      </p:cBhvr>
                                      <p:tavLst>
                                        <p:tav tm="0">
                                          <p:val>
                                            <p:fltVal val="-90"/>
                                          </p:val>
                                        </p:tav>
                                        <p:tav tm="100000">
                                          <p:val>
                                            <p:fltVal val="0"/>
                                          </p:val>
                                        </p:tav>
                                      </p:tavLst>
                                    </p:anim>
                                    <p:anim calcmode="lin" valueType="num">
                                      <p:cBhvr>
                                        <p:cTn id="22" dur="800" decel="100000" fill="hold"/>
                                        <p:tgtEl>
                                          <p:spTgt spid="3"/>
                                        </p:tgtEl>
                                        <p:attrNameLst>
                                          <p:attrName>ppt_x</p:attrName>
                                        </p:attrNameLst>
                                      </p:cBhvr>
                                      <p:tavLst>
                                        <p:tav tm="0">
                                          <p:val>
                                            <p:strVal val="#ppt_x+0.4"/>
                                          </p:val>
                                        </p:tav>
                                        <p:tav tm="100000">
                                          <p:val>
                                            <p:strVal val="#ppt_x-0.05"/>
                                          </p:val>
                                        </p:tav>
                                      </p:tavLst>
                                    </p:anim>
                                    <p:anim calcmode="lin" valueType="num">
                                      <p:cBhvr>
                                        <p:cTn id="23" dur="800" decel="100000" fill="hold"/>
                                        <p:tgtEl>
                                          <p:spTgt spid="3"/>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par>
                                <p:cTn id="26" presetID="3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800" decel="100000"/>
                                        <p:tgtEl>
                                          <p:spTgt spid="13"/>
                                        </p:tgtEl>
                                      </p:cBhvr>
                                    </p:animEffect>
                                    <p:anim calcmode="lin" valueType="num">
                                      <p:cBhvr>
                                        <p:cTn id="29" dur="800" decel="100000" fill="hold"/>
                                        <p:tgtEl>
                                          <p:spTgt spid="13"/>
                                        </p:tgtEl>
                                        <p:attrNameLst>
                                          <p:attrName>style.rotation</p:attrName>
                                        </p:attrNameLst>
                                      </p:cBhvr>
                                      <p:tavLst>
                                        <p:tav tm="0">
                                          <p:val>
                                            <p:fltVal val="-90"/>
                                          </p:val>
                                        </p:tav>
                                        <p:tav tm="100000">
                                          <p:val>
                                            <p:fltVal val="0"/>
                                          </p:val>
                                        </p:tav>
                                      </p:tavLst>
                                    </p:anim>
                                    <p:anim calcmode="lin" valueType="num">
                                      <p:cBhvr>
                                        <p:cTn id="30" dur="800" decel="100000" fill="hold"/>
                                        <p:tgtEl>
                                          <p:spTgt spid="13"/>
                                        </p:tgtEl>
                                        <p:attrNameLst>
                                          <p:attrName>ppt_x</p:attrName>
                                        </p:attrNameLst>
                                      </p:cBhvr>
                                      <p:tavLst>
                                        <p:tav tm="0">
                                          <p:val>
                                            <p:strVal val="#ppt_x+0.4"/>
                                          </p:val>
                                        </p:tav>
                                        <p:tav tm="100000">
                                          <p:val>
                                            <p:strVal val="#ppt_x-0.05"/>
                                          </p:val>
                                        </p:tav>
                                      </p:tavLst>
                                    </p:anim>
                                    <p:anim calcmode="lin" valueType="num">
                                      <p:cBhvr>
                                        <p:cTn id="31" dur="800" decel="100000" fill="hold"/>
                                        <p:tgtEl>
                                          <p:spTgt spid="13"/>
                                        </p:tgtEl>
                                        <p:attrNameLst>
                                          <p:attrName>ppt_y</p:attrName>
                                        </p:attrNameLst>
                                      </p:cBhvr>
                                      <p:tavLst>
                                        <p:tav tm="0">
                                          <p:val>
                                            <p:strVal val="#ppt_y-0.4"/>
                                          </p:val>
                                        </p:tav>
                                        <p:tav tm="100000">
                                          <p:val>
                                            <p:strVal val="#ppt_y+0.1"/>
                                          </p:val>
                                        </p:tav>
                                      </p:tavLst>
                                    </p:anim>
                                    <p:anim calcmode="lin" valueType="num">
                                      <p:cBhvr>
                                        <p:cTn id="32"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33"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6" name="Freeform 6"/>
          <p:cNvSpPr/>
          <p:nvPr/>
        </p:nvSpPr>
        <p:spPr>
          <a:xfrm>
            <a:off x="2216658" y="-642732"/>
            <a:ext cx="4223237" cy="2111619"/>
          </a:xfrm>
          <a:custGeom>
            <a:avLst/>
            <a:gdLst/>
            <a:ahLst/>
            <a:cxnLst/>
            <a:rect l="l" t="t" r="r" b="b"/>
            <a:pathLst>
              <a:path w="4223237" h="2111619">
                <a:moveTo>
                  <a:pt x="0" y="0"/>
                </a:moveTo>
                <a:lnTo>
                  <a:pt x="4223237" y="0"/>
                </a:lnTo>
                <a:lnTo>
                  <a:pt x="4223237" y="2111619"/>
                </a:lnTo>
                <a:lnTo>
                  <a:pt x="0" y="2111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6230600" y="0"/>
            <a:ext cx="1474915" cy="2009790"/>
            <a:chOff x="0" y="0"/>
            <a:chExt cx="660400" cy="899893"/>
          </a:xfrm>
        </p:grpSpPr>
        <p:sp>
          <p:nvSpPr>
            <p:cNvPr id="8" name="Freeform 8"/>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9" name="TextBox 9"/>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1746091" y="-187185"/>
            <a:ext cx="3492182" cy="3439800"/>
          </a:xfrm>
          <a:custGeom>
            <a:avLst/>
            <a:gdLst/>
            <a:ahLst/>
            <a:cxnLst/>
            <a:rect l="l" t="t" r="r" b="b"/>
            <a:pathLst>
              <a:path w="3492182" h="3439800">
                <a:moveTo>
                  <a:pt x="0" y="0"/>
                </a:moveTo>
                <a:lnTo>
                  <a:pt x="3492182" y="0"/>
                </a:lnTo>
                <a:lnTo>
                  <a:pt x="3492182" y="3439800"/>
                </a:lnTo>
                <a:lnTo>
                  <a:pt x="0" y="3439800"/>
                </a:lnTo>
                <a:lnTo>
                  <a:pt x="0" y="0"/>
                </a:lnTo>
                <a:close/>
              </a:path>
            </a:pathLst>
          </a:custGeom>
          <a:blipFill>
            <a:blip r:embed="rId5"/>
            <a:stretch>
              <a:fillRect/>
            </a:stretch>
          </a:blipFill>
        </p:spPr>
      </p:sp>
      <p:sp>
        <p:nvSpPr>
          <p:cNvPr id="11" name="Freeform 11"/>
          <p:cNvSpPr/>
          <p:nvPr/>
        </p:nvSpPr>
        <p:spPr>
          <a:xfrm rot="-2143218">
            <a:off x="-807200" y="7906553"/>
            <a:ext cx="2966928" cy="2811164"/>
          </a:xfrm>
          <a:custGeom>
            <a:avLst/>
            <a:gdLst/>
            <a:ahLst/>
            <a:cxnLst/>
            <a:rect l="l" t="t" r="r" b="b"/>
            <a:pathLst>
              <a:path w="2966928" h="2811164">
                <a:moveTo>
                  <a:pt x="0" y="0"/>
                </a:moveTo>
                <a:lnTo>
                  <a:pt x="2966928" y="0"/>
                </a:lnTo>
                <a:lnTo>
                  <a:pt x="2966928" y="2811164"/>
                </a:lnTo>
                <a:lnTo>
                  <a:pt x="0" y="2811164"/>
                </a:lnTo>
                <a:lnTo>
                  <a:pt x="0" y="0"/>
                </a:lnTo>
                <a:close/>
              </a:path>
            </a:pathLst>
          </a:custGeom>
          <a:blipFill>
            <a:blip r:embed="rId6"/>
            <a:stretch>
              <a:fillRect/>
            </a:stretch>
          </a:blipFill>
        </p:spPr>
      </p:sp>
      <p:sp>
        <p:nvSpPr>
          <p:cNvPr id="14" name="TextBox 14"/>
          <p:cNvSpPr txBox="1"/>
          <p:nvPr/>
        </p:nvSpPr>
        <p:spPr>
          <a:xfrm>
            <a:off x="2435519" y="1229639"/>
            <a:ext cx="13192931" cy="887422"/>
          </a:xfrm>
          <a:prstGeom prst="rect">
            <a:avLst/>
          </a:prstGeom>
        </p:spPr>
        <p:txBody>
          <a:bodyPr wrap="square"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Yearly  Analysis</a:t>
            </a:r>
          </a:p>
        </p:txBody>
      </p:sp>
      <p:sp>
        <p:nvSpPr>
          <p:cNvPr id="15" name="TextBox 15"/>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6" name="Freeform 16"/>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9"/>
            <a:stretch>
              <a:fillRect/>
            </a:stretch>
          </a:blipFill>
        </p:spPr>
      </p:sp>
      <p:pic>
        <p:nvPicPr>
          <p:cNvPr id="5" name="Picture 4">
            <a:extLst>
              <a:ext uri="{FF2B5EF4-FFF2-40B4-BE49-F238E27FC236}">
                <a16:creationId xmlns:a16="http://schemas.microsoft.com/office/drawing/2014/main" id="{65B8B309-5479-AD33-10AA-B06127B21D5B}"/>
              </a:ext>
            </a:extLst>
          </p:cNvPr>
          <p:cNvPicPr>
            <a:picLocks noChangeAspect="1"/>
          </p:cNvPicPr>
          <p:nvPr/>
        </p:nvPicPr>
        <p:blipFill>
          <a:blip r:embed="rId10"/>
          <a:stretch>
            <a:fillRect/>
          </a:stretch>
        </p:blipFill>
        <p:spPr>
          <a:xfrm>
            <a:off x="2102896" y="2368884"/>
            <a:ext cx="14546705" cy="7106642"/>
          </a:xfrm>
          <a:prstGeom prst="rect">
            <a:avLst/>
          </a:prstGeom>
        </p:spPr>
      </p:pic>
    </p:spTree>
    <p:extLst>
      <p:ext uri="{BB962C8B-B14F-4D97-AF65-F5344CB8AC3E}">
        <p14:creationId xmlns:p14="http://schemas.microsoft.com/office/powerpoint/2010/main" val="34949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51" y="42333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56729" y="2343449"/>
            <a:ext cx="12263871" cy="7520217"/>
            <a:chOff x="0" y="0"/>
            <a:chExt cx="2466074" cy="1893915"/>
          </a:xfrm>
        </p:grpSpPr>
        <p:sp>
          <p:nvSpPr>
            <p:cNvPr id="4" name="Freeform 4"/>
            <p:cNvSpPr/>
            <p:nvPr/>
          </p:nvSpPr>
          <p:spPr>
            <a:xfrm>
              <a:off x="0" y="0"/>
              <a:ext cx="2466074" cy="1893915"/>
            </a:xfrm>
            <a:custGeom>
              <a:avLst/>
              <a:gdLst/>
              <a:ahLst/>
              <a:cxnLst/>
              <a:rect l="l" t="t" r="r" b="b"/>
              <a:pathLst>
                <a:path w="2466074" h="1893915">
                  <a:moveTo>
                    <a:pt x="0" y="0"/>
                  </a:moveTo>
                  <a:lnTo>
                    <a:pt x="2466074" y="0"/>
                  </a:lnTo>
                  <a:lnTo>
                    <a:pt x="2466074" y="1893915"/>
                  </a:lnTo>
                  <a:lnTo>
                    <a:pt x="0" y="1893915"/>
                  </a:lnTo>
                  <a:close/>
                </a:path>
              </a:pathLst>
            </a:custGeom>
            <a:solidFill>
              <a:srgbClr val="FFFFFF"/>
            </a:solidFill>
          </p:spPr>
        </p:sp>
        <p:sp>
          <p:nvSpPr>
            <p:cNvPr id="5" name="TextBox 5"/>
            <p:cNvSpPr txBox="1"/>
            <p:nvPr/>
          </p:nvSpPr>
          <p:spPr>
            <a:xfrm>
              <a:off x="0" y="28575"/>
              <a:ext cx="2466074" cy="186534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2216658" y="-642732"/>
            <a:ext cx="4223237" cy="2111619"/>
          </a:xfrm>
          <a:custGeom>
            <a:avLst/>
            <a:gdLst/>
            <a:ahLst/>
            <a:cxnLst/>
            <a:rect l="l" t="t" r="r" b="b"/>
            <a:pathLst>
              <a:path w="4223237" h="2111619">
                <a:moveTo>
                  <a:pt x="0" y="0"/>
                </a:moveTo>
                <a:lnTo>
                  <a:pt x="4223237" y="0"/>
                </a:lnTo>
                <a:lnTo>
                  <a:pt x="4223237" y="2111619"/>
                </a:lnTo>
                <a:lnTo>
                  <a:pt x="0" y="2111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6230600" y="0"/>
            <a:ext cx="1474915" cy="2009790"/>
            <a:chOff x="0" y="0"/>
            <a:chExt cx="660400" cy="899893"/>
          </a:xfrm>
        </p:grpSpPr>
        <p:sp>
          <p:nvSpPr>
            <p:cNvPr id="8" name="Freeform 8"/>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9" name="TextBox 9"/>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1746091" y="-187185"/>
            <a:ext cx="3492182" cy="3439800"/>
          </a:xfrm>
          <a:custGeom>
            <a:avLst/>
            <a:gdLst/>
            <a:ahLst/>
            <a:cxnLst/>
            <a:rect l="l" t="t" r="r" b="b"/>
            <a:pathLst>
              <a:path w="3492182" h="3439800">
                <a:moveTo>
                  <a:pt x="0" y="0"/>
                </a:moveTo>
                <a:lnTo>
                  <a:pt x="3492182" y="0"/>
                </a:lnTo>
                <a:lnTo>
                  <a:pt x="3492182" y="3439800"/>
                </a:lnTo>
                <a:lnTo>
                  <a:pt x="0" y="3439800"/>
                </a:lnTo>
                <a:lnTo>
                  <a:pt x="0" y="0"/>
                </a:lnTo>
                <a:close/>
              </a:path>
            </a:pathLst>
          </a:custGeom>
          <a:blipFill>
            <a:blip r:embed="rId5"/>
            <a:stretch>
              <a:fillRect/>
            </a:stretch>
          </a:blipFill>
        </p:spPr>
      </p:sp>
      <p:sp>
        <p:nvSpPr>
          <p:cNvPr id="11" name="Freeform 11"/>
          <p:cNvSpPr/>
          <p:nvPr/>
        </p:nvSpPr>
        <p:spPr>
          <a:xfrm rot="-2143218">
            <a:off x="-807200" y="7906553"/>
            <a:ext cx="2966928" cy="2811164"/>
          </a:xfrm>
          <a:custGeom>
            <a:avLst/>
            <a:gdLst/>
            <a:ahLst/>
            <a:cxnLst/>
            <a:rect l="l" t="t" r="r" b="b"/>
            <a:pathLst>
              <a:path w="2966928" h="2811164">
                <a:moveTo>
                  <a:pt x="0" y="0"/>
                </a:moveTo>
                <a:lnTo>
                  <a:pt x="2966928" y="0"/>
                </a:lnTo>
                <a:lnTo>
                  <a:pt x="2966928" y="2811164"/>
                </a:lnTo>
                <a:lnTo>
                  <a:pt x="0" y="2811164"/>
                </a:lnTo>
                <a:lnTo>
                  <a:pt x="0" y="0"/>
                </a:lnTo>
                <a:close/>
              </a:path>
            </a:pathLst>
          </a:custGeom>
          <a:blipFill>
            <a:blip r:embed="rId6"/>
            <a:stretch>
              <a:fillRect/>
            </a:stretch>
          </a:blipFill>
        </p:spPr>
      </p:sp>
      <p:sp>
        <p:nvSpPr>
          <p:cNvPr id="12" name="Freeform 12"/>
          <p:cNvSpPr/>
          <p:nvPr/>
        </p:nvSpPr>
        <p:spPr>
          <a:xfrm rot="772522">
            <a:off x="8816518" y="8567119"/>
            <a:ext cx="1671133" cy="2159785"/>
          </a:xfrm>
          <a:custGeom>
            <a:avLst/>
            <a:gdLst/>
            <a:ahLst/>
            <a:cxnLst/>
            <a:rect l="l" t="t" r="r" b="b"/>
            <a:pathLst>
              <a:path w="1671133" h="2159785">
                <a:moveTo>
                  <a:pt x="0" y="0"/>
                </a:moveTo>
                <a:lnTo>
                  <a:pt x="1671133" y="0"/>
                </a:lnTo>
                <a:lnTo>
                  <a:pt x="1671133" y="2159784"/>
                </a:lnTo>
                <a:lnTo>
                  <a:pt x="0" y="2159784"/>
                </a:lnTo>
                <a:lnTo>
                  <a:pt x="0" y="0"/>
                </a:lnTo>
                <a:close/>
              </a:path>
            </a:pathLst>
          </a:custGeom>
          <a:blipFill>
            <a:blip r:embed="rId7"/>
            <a:stretch>
              <a:fillRect/>
            </a:stretch>
          </a:blipFill>
        </p:spPr>
      </p:sp>
      <p:sp>
        <p:nvSpPr>
          <p:cNvPr id="13" name="TextBox 13"/>
          <p:cNvSpPr txBox="1"/>
          <p:nvPr/>
        </p:nvSpPr>
        <p:spPr>
          <a:xfrm>
            <a:off x="183437" y="2471788"/>
            <a:ext cx="12263871" cy="7325082"/>
          </a:xfrm>
          <a:prstGeom prst="rect">
            <a:avLst/>
          </a:prstGeom>
        </p:spPr>
        <p:txBody>
          <a:bodyPr wrap="square" lIns="0" tIns="0" rIns="0" bIns="0" rtlCol="0" anchor="t">
            <a:spAutoFit/>
          </a:bodyPr>
          <a:lstStyle/>
          <a:p>
            <a:r>
              <a:rPr lang="en-US" sz="2800" b="1" dirty="0"/>
              <a:t>2013 and 2015</a:t>
            </a:r>
            <a:r>
              <a:rPr lang="en-US" sz="2800" dirty="0"/>
              <a:t> were peak years for total student enrollment, while </a:t>
            </a:r>
            <a:r>
              <a:rPr lang="en-US" sz="2800" b="1" dirty="0"/>
              <a:t>2016</a:t>
            </a:r>
            <a:r>
              <a:rPr lang="en-US" sz="2800" dirty="0"/>
              <a:t> experienced a decline. </a:t>
            </a:r>
            <a:r>
              <a:rPr lang="en-US" sz="2800" b="1" dirty="0"/>
              <a:t>International student enrollment</a:t>
            </a:r>
            <a:r>
              <a:rPr lang="en-US" sz="2800" dirty="0"/>
              <a:t> saw steady growth, peaking in </a:t>
            </a:r>
            <a:r>
              <a:rPr lang="en-US" sz="2800" b="1" dirty="0"/>
              <a:t>2014</a:t>
            </a:r>
            <a:r>
              <a:rPr lang="en-US" sz="2800" dirty="0"/>
              <a:t> and </a:t>
            </a:r>
            <a:r>
              <a:rPr lang="en-US" sz="2800" b="1" dirty="0"/>
              <a:t>2015</a:t>
            </a:r>
            <a:r>
              <a:rPr lang="en-US" sz="2800" dirty="0"/>
              <a:t>, but sharply dropped in </a:t>
            </a:r>
            <a:r>
              <a:rPr lang="en-US" sz="2800" b="1" dirty="0"/>
              <a:t>2016</a:t>
            </a:r>
            <a:r>
              <a:rPr lang="en-US" sz="2800" dirty="0"/>
              <a:t>.</a:t>
            </a:r>
          </a:p>
          <a:p>
            <a:endParaRPr lang="en-US" sz="2800" dirty="0"/>
          </a:p>
          <a:p>
            <a:r>
              <a:rPr lang="en-US" sz="2800" b="1" dirty="0"/>
              <a:t>Female student participation</a:t>
            </a:r>
            <a:r>
              <a:rPr lang="en-US" sz="2800" dirty="0"/>
              <a:t> steadily increased, reaching its highest in </a:t>
            </a:r>
            <a:r>
              <a:rPr lang="en-US" sz="2800" b="1" dirty="0"/>
              <a:t>2016</a:t>
            </a:r>
            <a:r>
              <a:rPr lang="en-US" sz="2800" dirty="0"/>
              <a:t> with 12 million students, highlighting a strong upward trend in gender diversity.</a:t>
            </a:r>
          </a:p>
          <a:p>
            <a:endParaRPr lang="en-US" sz="2800" dirty="0"/>
          </a:p>
          <a:p>
            <a:r>
              <a:rPr lang="en-US" sz="2800" dirty="0"/>
              <a:t>The percentage of </a:t>
            </a:r>
            <a:r>
              <a:rPr lang="en-US" sz="2800" b="1" dirty="0"/>
              <a:t>international students</a:t>
            </a:r>
            <a:r>
              <a:rPr lang="en-US" sz="2800" dirty="0"/>
              <a:t> rose significantly between </a:t>
            </a:r>
            <a:r>
              <a:rPr lang="en-US" sz="2800" b="1" dirty="0"/>
              <a:t>2006 and 2014</a:t>
            </a:r>
            <a:r>
              <a:rPr lang="en-US" sz="2800" dirty="0"/>
              <a:t>, with a peak of 21.3%, before declining to 12.8% in </a:t>
            </a:r>
            <a:r>
              <a:rPr lang="en-US" sz="2800" b="1" dirty="0"/>
              <a:t>2016</a:t>
            </a:r>
            <a:r>
              <a:rPr lang="en-US" sz="2800" dirty="0"/>
              <a:t>.</a:t>
            </a:r>
          </a:p>
          <a:p>
            <a:endParaRPr lang="en-US" sz="2800" dirty="0"/>
          </a:p>
          <a:p>
            <a:r>
              <a:rPr lang="en-US" sz="2800" dirty="0"/>
              <a:t>The number of </a:t>
            </a:r>
            <a:r>
              <a:rPr lang="en-US" sz="2800" b="1" dirty="0"/>
              <a:t>universities</a:t>
            </a:r>
            <a:r>
              <a:rPr lang="en-US" sz="2800" dirty="0"/>
              <a:t> expanded rapidly, especially after </a:t>
            </a:r>
            <a:r>
              <a:rPr lang="en-US" sz="2800" b="1" dirty="0"/>
              <a:t>2012</a:t>
            </a:r>
            <a:r>
              <a:rPr lang="en-US" sz="2800" dirty="0"/>
              <a:t>, reaching over 1,000 universities by </a:t>
            </a:r>
            <a:r>
              <a:rPr lang="en-US" sz="2800" b="1" dirty="0"/>
              <a:t>2016</a:t>
            </a:r>
            <a:r>
              <a:rPr lang="en-US" sz="2800" dirty="0"/>
              <a:t>, reflecting global educational growth.</a:t>
            </a:r>
          </a:p>
          <a:p>
            <a:r>
              <a:rPr lang="en-US" sz="2800" dirty="0"/>
              <a:t>A moderate positive correlation (0.62) between the </a:t>
            </a:r>
            <a:r>
              <a:rPr lang="en-US" sz="2800" b="1" dirty="0"/>
              <a:t>student-staff ratio</a:t>
            </a:r>
            <a:r>
              <a:rPr lang="en-US" sz="2800" dirty="0"/>
              <a:t> and </a:t>
            </a:r>
            <a:r>
              <a:rPr lang="en-US" sz="2800" b="1" dirty="0"/>
              <a:t>university scores</a:t>
            </a:r>
            <a:r>
              <a:rPr lang="en-US" sz="2800" dirty="0"/>
              <a:t> indicates that better-resourced universities tend to rank higher.</a:t>
            </a:r>
          </a:p>
          <a:p>
            <a:r>
              <a:rPr lang="en-US" sz="2800" dirty="0"/>
              <a:t>This dashboard compares trends in student enrollment, gender diversity, international presence, and institutional growth across different years, revealing their impact on higher education systems.</a:t>
            </a:r>
          </a:p>
        </p:txBody>
      </p:sp>
      <p:sp>
        <p:nvSpPr>
          <p:cNvPr id="14" name="TextBox 14"/>
          <p:cNvSpPr txBox="1"/>
          <p:nvPr/>
        </p:nvSpPr>
        <p:spPr>
          <a:xfrm>
            <a:off x="5323669" y="1422698"/>
            <a:ext cx="7640663" cy="920751"/>
          </a:xfrm>
          <a:prstGeom prst="rect">
            <a:avLst/>
          </a:prstGeom>
        </p:spPr>
        <p:txBody>
          <a:bodyPr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Insights:-</a:t>
            </a:r>
          </a:p>
        </p:txBody>
      </p:sp>
      <p:sp>
        <p:nvSpPr>
          <p:cNvPr id="15" name="TextBox 15"/>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6" name="Freeform 16"/>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10"/>
            <a:stretch>
              <a:fillRect/>
            </a:stretch>
          </a:blipFill>
        </p:spPr>
      </p:sp>
      <p:pic>
        <p:nvPicPr>
          <p:cNvPr id="19" name="Picture 18">
            <a:extLst>
              <a:ext uri="{FF2B5EF4-FFF2-40B4-BE49-F238E27FC236}">
                <a16:creationId xmlns:a16="http://schemas.microsoft.com/office/drawing/2014/main" id="{43E16C32-3016-8D3A-6F3D-3E5CE4425561}"/>
              </a:ext>
            </a:extLst>
          </p:cNvPr>
          <p:cNvPicPr>
            <a:picLocks noChangeAspect="1"/>
          </p:cNvPicPr>
          <p:nvPr/>
        </p:nvPicPr>
        <p:blipFill>
          <a:blip r:embed="rId11"/>
          <a:stretch>
            <a:fillRect/>
          </a:stretch>
        </p:blipFill>
        <p:spPr>
          <a:xfrm>
            <a:off x="12781049" y="3252615"/>
            <a:ext cx="4924465" cy="5763429"/>
          </a:xfrm>
          <a:prstGeom prst="rect">
            <a:avLst/>
          </a:prstGeom>
        </p:spPr>
      </p:pic>
    </p:spTree>
    <p:extLst>
      <p:ext uri="{BB962C8B-B14F-4D97-AF65-F5344CB8AC3E}">
        <p14:creationId xmlns:p14="http://schemas.microsoft.com/office/powerpoint/2010/main" val="101995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5"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style.rotation</p:attrName>
                                        </p:attrNameLst>
                                      </p:cBhvr>
                                      <p:tavLst>
                                        <p:tav tm="0">
                                          <p:val>
                                            <p:fltVal val="720"/>
                                          </p:val>
                                        </p:tav>
                                        <p:tav tm="100000">
                                          <p:val>
                                            <p:fltVal val="0"/>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ppt_w</p:attrName>
                                        </p:attrNameLst>
                                      </p:cBhvr>
                                      <p:tavLst>
                                        <p:tav tm="0">
                                          <p:val>
                                            <p:fltVal val="0"/>
                                          </p:val>
                                        </p:tav>
                                        <p:tav tm="100000">
                                          <p:val>
                                            <p:strVal val="#ppt_w"/>
                                          </p:val>
                                        </p:tav>
                                      </p:tavLst>
                                    </p:anim>
                                  </p:childTnLst>
                                </p:cTn>
                              </p:par>
                              <p:par>
                                <p:cTn id="17" presetID="35"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style.rotation</p:attrName>
                                        </p:attrNameLst>
                                      </p:cBhvr>
                                      <p:tavLst>
                                        <p:tav tm="0">
                                          <p:val>
                                            <p:fltVal val="720"/>
                                          </p:val>
                                        </p:tav>
                                        <p:tav tm="100000">
                                          <p:val>
                                            <p:fltVal val="0"/>
                                          </p:val>
                                        </p:tav>
                                      </p:tavLst>
                                    </p:anim>
                                    <p:anim calcmode="lin" valueType="num">
                                      <p:cBhvr>
                                        <p:cTn id="21" dur="1000" fill="hold"/>
                                        <p:tgtEl>
                                          <p:spTgt spid="13"/>
                                        </p:tgtEl>
                                        <p:attrNameLst>
                                          <p:attrName>ppt_h</p:attrName>
                                        </p:attrNameLst>
                                      </p:cBhvr>
                                      <p:tavLst>
                                        <p:tav tm="0">
                                          <p:val>
                                            <p:fltVal val="0"/>
                                          </p:val>
                                        </p:tav>
                                        <p:tav tm="100000">
                                          <p:val>
                                            <p:strVal val="#ppt_h"/>
                                          </p:val>
                                        </p:tav>
                                      </p:tavLst>
                                    </p:anim>
                                    <p:anim calcmode="lin" valueType="num">
                                      <p:cBhvr>
                                        <p:cTn id="22" dur="1000" fill="hold"/>
                                        <p:tgtEl>
                                          <p:spTgt spid="13"/>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style.rotation</p:attrName>
                                        </p:attrNameLst>
                                      </p:cBhvr>
                                      <p:tavLst>
                                        <p:tav tm="0">
                                          <p:val>
                                            <p:fltVal val="720"/>
                                          </p:val>
                                        </p:tav>
                                        <p:tav tm="100000">
                                          <p:val>
                                            <p:fltVal val="0"/>
                                          </p:val>
                                        </p:tav>
                                      </p:tavLst>
                                    </p:anim>
                                    <p:anim calcmode="lin" valueType="num">
                                      <p:cBhvr>
                                        <p:cTn id="27" dur="1000" fill="hold"/>
                                        <p:tgtEl>
                                          <p:spTgt spid="19"/>
                                        </p:tgtEl>
                                        <p:attrNameLst>
                                          <p:attrName>ppt_h</p:attrName>
                                        </p:attrNameLst>
                                      </p:cBhvr>
                                      <p:tavLst>
                                        <p:tav tm="0">
                                          <p:val>
                                            <p:fltVal val="0"/>
                                          </p:val>
                                        </p:tav>
                                        <p:tav tm="100000">
                                          <p:val>
                                            <p:strVal val="#ppt_h"/>
                                          </p:val>
                                        </p:tav>
                                      </p:tavLst>
                                    </p:anim>
                                    <p:anim calcmode="lin" valueType="num">
                                      <p:cBhvr>
                                        <p:cTn id="28" dur="1000" fill="hold"/>
                                        <p:tgtEl>
                                          <p:spTgt spid="1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5608019" y="-421346"/>
            <a:ext cx="12679981" cy="11991512"/>
            <a:chOff x="0" y="0"/>
            <a:chExt cx="3339583" cy="3158258"/>
          </a:xfrm>
        </p:grpSpPr>
        <p:sp>
          <p:nvSpPr>
            <p:cNvPr id="4" name="Freeform 4"/>
            <p:cNvSpPr/>
            <p:nvPr/>
          </p:nvSpPr>
          <p:spPr>
            <a:xfrm>
              <a:off x="0" y="0"/>
              <a:ext cx="3339583" cy="3158258"/>
            </a:xfrm>
            <a:custGeom>
              <a:avLst/>
              <a:gdLst/>
              <a:ahLst/>
              <a:cxnLst/>
              <a:rect l="l" t="t" r="r" b="b"/>
              <a:pathLst>
                <a:path w="3339583" h="3158258">
                  <a:moveTo>
                    <a:pt x="0" y="0"/>
                  </a:moveTo>
                  <a:lnTo>
                    <a:pt x="3339583" y="0"/>
                  </a:lnTo>
                  <a:lnTo>
                    <a:pt x="3339583" y="3158258"/>
                  </a:lnTo>
                  <a:lnTo>
                    <a:pt x="0" y="3158258"/>
                  </a:lnTo>
                  <a:close/>
                </a:path>
              </a:pathLst>
            </a:custGeom>
            <a:solidFill>
              <a:srgbClr val="FFFFFF"/>
            </a:solidFill>
          </p:spPr>
        </p:sp>
        <p:sp>
          <p:nvSpPr>
            <p:cNvPr id="5" name="TextBox 5"/>
            <p:cNvSpPr txBox="1"/>
            <p:nvPr/>
          </p:nvSpPr>
          <p:spPr>
            <a:xfrm>
              <a:off x="0" y="28575"/>
              <a:ext cx="3339583" cy="3129683"/>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5588948" y="339438"/>
            <a:ext cx="1283303" cy="2057400"/>
          </a:xfrm>
          <a:custGeom>
            <a:avLst/>
            <a:gdLst/>
            <a:ahLst/>
            <a:cxnLst/>
            <a:rect l="l" t="t" r="r" b="b"/>
            <a:pathLst>
              <a:path w="1283303" h="2057400">
                <a:moveTo>
                  <a:pt x="0" y="0"/>
                </a:moveTo>
                <a:lnTo>
                  <a:pt x="1283304" y="0"/>
                </a:lnTo>
                <a:lnTo>
                  <a:pt x="1283304"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6230600" y="0"/>
            <a:ext cx="1474915" cy="2009790"/>
            <a:chOff x="0" y="0"/>
            <a:chExt cx="660400" cy="899893"/>
          </a:xfrm>
        </p:grpSpPr>
        <p:sp>
          <p:nvSpPr>
            <p:cNvPr id="9" name="Freeform 9"/>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10" name="TextBox 10"/>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1" name="Freeform 11"/>
          <p:cNvSpPr/>
          <p:nvPr/>
        </p:nvSpPr>
        <p:spPr>
          <a:xfrm rot="-7826314">
            <a:off x="-677046" y="7961020"/>
            <a:ext cx="5189120" cy="2594560"/>
          </a:xfrm>
          <a:custGeom>
            <a:avLst/>
            <a:gdLst/>
            <a:ahLst/>
            <a:cxnLst/>
            <a:rect l="l" t="t" r="r" b="b"/>
            <a:pathLst>
              <a:path w="5189120" h="2594560">
                <a:moveTo>
                  <a:pt x="0" y="0"/>
                </a:moveTo>
                <a:lnTo>
                  <a:pt x="5189120" y="0"/>
                </a:lnTo>
                <a:lnTo>
                  <a:pt x="5189120" y="2594560"/>
                </a:lnTo>
                <a:lnTo>
                  <a:pt x="0" y="25945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643478" y="5878436"/>
            <a:ext cx="6796155" cy="6609261"/>
          </a:xfrm>
          <a:custGeom>
            <a:avLst/>
            <a:gdLst/>
            <a:ahLst/>
            <a:cxnLst/>
            <a:rect l="l" t="t" r="r" b="b"/>
            <a:pathLst>
              <a:path w="6796155" h="6609261">
                <a:moveTo>
                  <a:pt x="0" y="0"/>
                </a:moveTo>
                <a:lnTo>
                  <a:pt x="6796155" y="0"/>
                </a:lnTo>
                <a:lnTo>
                  <a:pt x="6796155" y="6609262"/>
                </a:lnTo>
                <a:lnTo>
                  <a:pt x="0" y="6609262"/>
                </a:lnTo>
                <a:lnTo>
                  <a:pt x="0" y="0"/>
                </a:lnTo>
                <a:close/>
              </a:path>
            </a:pathLst>
          </a:custGeom>
          <a:blipFill>
            <a:blip r:embed="rId9"/>
            <a:stretch>
              <a:fillRect/>
            </a:stretch>
          </a:blipFill>
        </p:spPr>
      </p:sp>
      <p:sp>
        <p:nvSpPr>
          <p:cNvPr id="13" name="Freeform 13"/>
          <p:cNvSpPr/>
          <p:nvPr/>
        </p:nvSpPr>
        <p:spPr>
          <a:xfrm flipV="1">
            <a:off x="1432631" y="-946783"/>
            <a:ext cx="3155161" cy="4958996"/>
          </a:xfrm>
          <a:custGeom>
            <a:avLst/>
            <a:gdLst/>
            <a:ahLst/>
            <a:cxnLst/>
            <a:rect l="l" t="t" r="r" b="b"/>
            <a:pathLst>
              <a:path w="3155161" h="4958996">
                <a:moveTo>
                  <a:pt x="0" y="4958996"/>
                </a:moveTo>
                <a:lnTo>
                  <a:pt x="3155161" y="4958996"/>
                </a:lnTo>
                <a:lnTo>
                  <a:pt x="3155161" y="0"/>
                </a:lnTo>
                <a:lnTo>
                  <a:pt x="0" y="0"/>
                </a:lnTo>
                <a:lnTo>
                  <a:pt x="0" y="4958996"/>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12"/>
            <a:stretch>
              <a:fillRect/>
            </a:stretch>
          </a:blipFill>
        </p:spPr>
      </p:sp>
      <p:sp>
        <p:nvSpPr>
          <p:cNvPr id="15" name="TextBox 15"/>
          <p:cNvSpPr txBox="1"/>
          <p:nvPr/>
        </p:nvSpPr>
        <p:spPr>
          <a:xfrm>
            <a:off x="8567363" y="1827990"/>
            <a:ext cx="6761293" cy="920751"/>
          </a:xfrm>
          <a:prstGeom prst="rect">
            <a:avLst/>
          </a:prstGeom>
        </p:spPr>
        <p:txBody>
          <a:bodyPr lIns="0" tIns="0" rIns="0" bIns="0" rtlCol="0" anchor="t">
            <a:spAutoFit/>
          </a:bodyPr>
          <a:lstStyle/>
          <a:p>
            <a:pPr algn="ctr">
              <a:lnSpc>
                <a:spcPts val="6400"/>
              </a:lnSpc>
            </a:pPr>
            <a:r>
              <a:rPr lang="en-US" sz="8000" b="1">
                <a:solidFill>
                  <a:srgbClr val="2B5796"/>
                </a:solidFill>
                <a:latin typeface="Fira Sans Heavy"/>
                <a:ea typeface="Fira Sans Heavy"/>
                <a:cs typeface="Fira Sans Heavy"/>
                <a:sym typeface="Fira Sans Heavy"/>
              </a:rPr>
              <a:t>REFERENCE</a:t>
            </a:r>
          </a:p>
        </p:txBody>
      </p:sp>
      <p:sp>
        <p:nvSpPr>
          <p:cNvPr id="16" name="TextBox 16"/>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7" name="TextBox 17"/>
          <p:cNvSpPr txBox="1"/>
          <p:nvPr/>
        </p:nvSpPr>
        <p:spPr>
          <a:xfrm>
            <a:off x="7134417" y="3104294"/>
            <a:ext cx="9514689" cy="1076325"/>
          </a:xfrm>
          <a:prstGeom prst="rect">
            <a:avLst/>
          </a:prstGeom>
        </p:spPr>
        <p:txBody>
          <a:bodyPr lIns="0" tIns="0" rIns="0" bIns="0" rtlCol="0" anchor="t">
            <a:spAutoFit/>
          </a:bodyPr>
          <a:lstStyle/>
          <a:p>
            <a:pPr algn="just">
              <a:lnSpc>
                <a:spcPts val="4200"/>
              </a:lnSpc>
            </a:pPr>
            <a:r>
              <a:rPr lang="en-US" sz="3000" dirty="0">
                <a:solidFill>
                  <a:srgbClr val="2B5796"/>
                </a:solidFill>
                <a:latin typeface="Poppins"/>
                <a:ea typeface="Poppins"/>
                <a:cs typeface="Poppins"/>
                <a:sym typeface="Poppins"/>
              </a:rPr>
              <a:t>Link Name:</a:t>
            </a:r>
          </a:p>
          <a:p>
            <a:pPr algn="just">
              <a:lnSpc>
                <a:spcPts val="4200"/>
              </a:lnSpc>
            </a:pPr>
            <a:r>
              <a:rPr lang="en-US" sz="3000" dirty="0">
                <a:solidFill>
                  <a:srgbClr val="2B5796"/>
                </a:solidFill>
                <a:latin typeface="Poppins"/>
                <a:ea typeface="Poppins"/>
                <a:cs typeface="Poppins"/>
                <a:sym typeface="Poppins"/>
              </a:rPr>
              <a:t>﻿Brief Description:</a:t>
            </a:r>
          </a:p>
        </p:txBody>
      </p:sp>
      <p:sp>
        <p:nvSpPr>
          <p:cNvPr id="18" name="TextBox 18"/>
          <p:cNvSpPr txBox="1"/>
          <p:nvPr/>
        </p:nvSpPr>
        <p:spPr>
          <a:xfrm>
            <a:off x="7134417" y="4448503"/>
            <a:ext cx="9514689" cy="1076325"/>
          </a:xfrm>
          <a:prstGeom prst="rect">
            <a:avLst/>
          </a:prstGeom>
        </p:spPr>
        <p:txBody>
          <a:bodyPr lIns="0" tIns="0" rIns="0" bIns="0" rtlCol="0" anchor="t">
            <a:spAutoFit/>
          </a:bodyPr>
          <a:lstStyle/>
          <a:p>
            <a:pPr algn="just">
              <a:lnSpc>
                <a:spcPts val="4200"/>
              </a:lnSpc>
            </a:pPr>
            <a:r>
              <a:rPr lang="en-US" sz="3000">
                <a:solidFill>
                  <a:srgbClr val="2B5796"/>
                </a:solidFill>
                <a:latin typeface="Poppins"/>
                <a:ea typeface="Poppins"/>
                <a:cs typeface="Poppins"/>
                <a:sym typeface="Poppins"/>
              </a:rPr>
              <a:t>Link Name:</a:t>
            </a:r>
          </a:p>
          <a:p>
            <a:pPr algn="just">
              <a:lnSpc>
                <a:spcPts val="4200"/>
              </a:lnSpc>
            </a:pPr>
            <a:r>
              <a:rPr lang="en-US" sz="3000">
                <a:solidFill>
                  <a:srgbClr val="2B5796"/>
                </a:solidFill>
                <a:latin typeface="Poppins"/>
                <a:ea typeface="Poppins"/>
                <a:cs typeface="Poppins"/>
                <a:sym typeface="Poppins"/>
              </a:rPr>
              <a:t>﻿Brief Description:</a:t>
            </a:r>
          </a:p>
        </p:txBody>
      </p:sp>
      <p:sp>
        <p:nvSpPr>
          <p:cNvPr id="19" name="TextBox 19"/>
          <p:cNvSpPr txBox="1"/>
          <p:nvPr/>
        </p:nvSpPr>
        <p:spPr>
          <a:xfrm>
            <a:off x="7134417" y="5979333"/>
            <a:ext cx="9514689" cy="1076325"/>
          </a:xfrm>
          <a:prstGeom prst="rect">
            <a:avLst/>
          </a:prstGeom>
        </p:spPr>
        <p:txBody>
          <a:bodyPr lIns="0" tIns="0" rIns="0" bIns="0" rtlCol="0" anchor="t">
            <a:spAutoFit/>
          </a:bodyPr>
          <a:lstStyle/>
          <a:p>
            <a:pPr algn="just">
              <a:lnSpc>
                <a:spcPts val="4200"/>
              </a:lnSpc>
            </a:pPr>
            <a:r>
              <a:rPr lang="en-US" sz="3000">
                <a:solidFill>
                  <a:srgbClr val="2B5796"/>
                </a:solidFill>
                <a:latin typeface="Poppins"/>
                <a:ea typeface="Poppins"/>
                <a:cs typeface="Poppins"/>
                <a:sym typeface="Poppins"/>
              </a:rPr>
              <a:t>Link Name:</a:t>
            </a:r>
          </a:p>
          <a:p>
            <a:pPr algn="just">
              <a:lnSpc>
                <a:spcPts val="4200"/>
              </a:lnSpc>
            </a:pPr>
            <a:r>
              <a:rPr lang="en-US" sz="3000">
                <a:solidFill>
                  <a:srgbClr val="2B5796"/>
                </a:solidFill>
                <a:latin typeface="Poppins"/>
                <a:ea typeface="Poppins"/>
                <a:cs typeface="Poppins"/>
                <a:sym typeface="Poppins"/>
              </a:rPr>
              <a:t>﻿Brief Description: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329405" y="0"/>
            <a:ext cx="3680644" cy="5784903"/>
          </a:xfrm>
          <a:custGeom>
            <a:avLst/>
            <a:gdLst/>
            <a:ahLst/>
            <a:cxnLst/>
            <a:rect l="l" t="t" r="r" b="b"/>
            <a:pathLst>
              <a:path w="3680644" h="5784903">
                <a:moveTo>
                  <a:pt x="0" y="5784903"/>
                </a:moveTo>
                <a:lnTo>
                  <a:pt x="3680644" y="5784903"/>
                </a:lnTo>
                <a:lnTo>
                  <a:pt x="3680644" y="0"/>
                </a:lnTo>
                <a:lnTo>
                  <a:pt x="0" y="0"/>
                </a:lnTo>
                <a:lnTo>
                  <a:pt x="0" y="578490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15588948" y="339438"/>
            <a:ext cx="1283303" cy="2057400"/>
          </a:xfrm>
          <a:custGeom>
            <a:avLst/>
            <a:gdLst/>
            <a:ahLst/>
            <a:cxnLst/>
            <a:rect l="l" t="t" r="r" b="b"/>
            <a:pathLst>
              <a:path w="1283303" h="2057400">
                <a:moveTo>
                  <a:pt x="0" y="0"/>
                </a:moveTo>
                <a:lnTo>
                  <a:pt x="1283304" y="0"/>
                </a:lnTo>
                <a:lnTo>
                  <a:pt x="1283304"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4505349" y="3717697"/>
            <a:ext cx="9277301" cy="4503719"/>
            <a:chOff x="0" y="0"/>
            <a:chExt cx="2443404" cy="1186165"/>
          </a:xfrm>
        </p:grpSpPr>
        <p:sp>
          <p:nvSpPr>
            <p:cNvPr id="7" name="Freeform 7"/>
            <p:cNvSpPr/>
            <p:nvPr/>
          </p:nvSpPr>
          <p:spPr>
            <a:xfrm>
              <a:off x="0" y="0"/>
              <a:ext cx="2443404" cy="1186165"/>
            </a:xfrm>
            <a:custGeom>
              <a:avLst/>
              <a:gdLst/>
              <a:ahLst/>
              <a:cxnLst/>
              <a:rect l="l" t="t" r="r" b="b"/>
              <a:pathLst>
                <a:path w="2443404" h="1186165">
                  <a:moveTo>
                    <a:pt x="0" y="0"/>
                  </a:moveTo>
                  <a:lnTo>
                    <a:pt x="2443404" y="0"/>
                  </a:lnTo>
                  <a:lnTo>
                    <a:pt x="2443404" y="1186165"/>
                  </a:lnTo>
                  <a:lnTo>
                    <a:pt x="0" y="1186165"/>
                  </a:lnTo>
                  <a:close/>
                </a:path>
              </a:pathLst>
            </a:custGeom>
            <a:solidFill>
              <a:srgbClr val="000000">
                <a:alpha val="0"/>
              </a:srgbClr>
            </a:solidFill>
            <a:ln w="19050" cap="sq">
              <a:solidFill>
                <a:srgbClr val="2B5796"/>
              </a:solidFill>
              <a:prstDash val="solid"/>
              <a:miter/>
            </a:ln>
          </p:spPr>
        </p:sp>
        <p:sp>
          <p:nvSpPr>
            <p:cNvPr id="8" name="TextBox 8"/>
            <p:cNvSpPr txBox="1"/>
            <p:nvPr/>
          </p:nvSpPr>
          <p:spPr>
            <a:xfrm>
              <a:off x="0" y="28575"/>
              <a:ext cx="2443404" cy="1157590"/>
            </a:xfrm>
            <a:prstGeom prst="rect">
              <a:avLst/>
            </a:prstGeom>
          </p:spPr>
          <p:txBody>
            <a:bodyPr lIns="50800" tIns="50800" rIns="50800" bIns="50800" rtlCol="0" anchor="ctr"/>
            <a:lstStyle/>
            <a:p>
              <a:pPr algn="ctr">
                <a:lnSpc>
                  <a:spcPts val="2482"/>
                </a:lnSpc>
              </a:pPr>
              <a:endParaRPr/>
            </a:p>
          </p:txBody>
        </p:sp>
      </p:grpSp>
      <p:sp>
        <p:nvSpPr>
          <p:cNvPr id="9" name="Freeform 9"/>
          <p:cNvSpPr/>
          <p:nvPr/>
        </p:nvSpPr>
        <p:spPr>
          <a:xfrm rot="-1042218">
            <a:off x="12204525" y="4316231"/>
            <a:ext cx="6583401" cy="7012944"/>
          </a:xfrm>
          <a:custGeom>
            <a:avLst/>
            <a:gdLst/>
            <a:ahLst/>
            <a:cxnLst/>
            <a:rect l="l" t="t" r="r" b="b"/>
            <a:pathLst>
              <a:path w="6583401" h="7012944">
                <a:moveTo>
                  <a:pt x="0" y="0"/>
                </a:moveTo>
                <a:lnTo>
                  <a:pt x="6583401" y="0"/>
                </a:lnTo>
                <a:lnTo>
                  <a:pt x="6583401" y="7012944"/>
                </a:lnTo>
                <a:lnTo>
                  <a:pt x="0" y="7012944"/>
                </a:lnTo>
                <a:lnTo>
                  <a:pt x="0" y="0"/>
                </a:lnTo>
                <a:close/>
              </a:path>
            </a:pathLst>
          </a:custGeom>
          <a:blipFill>
            <a:blip r:embed="rId9"/>
            <a:stretch>
              <a:fillRect/>
            </a:stretch>
          </a:blipFill>
        </p:spPr>
      </p:sp>
      <p:sp>
        <p:nvSpPr>
          <p:cNvPr id="10" name="Freeform 10"/>
          <p:cNvSpPr/>
          <p:nvPr/>
        </p:nvSpPr>
        <p:spPr>
          <a:xfrm>
            <a:off x="-646228" y="275883"/>
            <a:ext cx="3494228" cy="3441814"/>
          </a:xfrm>
          <a:custGeom>
            <a:avLst/>
            <a:gdLst/>
            <a:ahLst/>
            <a:cxnLst/>
            <a:rect l="l" t="t" r="r" b="b"/>
            <a:pathLst>
              <a:path w="3494228" h="3441814">
                <a:moveTo>
                  <a:pt x="0" y="0"/>
                </a:moveTo>
                <a:lnTo>
                  <a:pt x="3494227" y="0"/>
                </a:lnTo>
                <a:lnTo>
                  <a:pt x="3494227" y="3441814"/>
                </a:lnTo>
                <a:lnTo>
                  <a:pt x="0" y="3441814"/>
                </a:lnTo>
                <a:lnTo>
                  <a:pt x="0" y="0"/>
                </a:lnTo>
                <a:close/>
              </a:path>
            </a:pathLst>
          </a:custGeom>
          <a:blipFill>
            <a:blip r:embed="rId10"/>
            <a:stretch>
              <a:fillRect/>
            </a:stretch>
          </a:blipFill>
        </p:spPr>
      </p:sp>
      <p:sp>
        <p:nvSpPr>
          <p:cNvPr id="11" name="Freeform 11"/>
          <p:cNvSpPr/>
          <p:nvPr/>
        </p:nvSpPr>
        <p:spPr>
          <a:xfrm rot="2966618">
            <a:off x="849941" y="8373410"/>
            <a:ext cx="1642706" cy="1139628"/>
          </a:xfrm>
          <a:custGeom>
            <a:avLst/>
            <a:gdLst/>
            <a:ahLst/>
            <a:cxnLst/>
            <a:rect l="l" t="t" r="r" b="b"/>
            <a:pathLst>
              <a:path w="1642706" h="1139628">
                <a:moveTo>
                  <a:pt x="0" y="0"/>
                </a:moveTo>
                <a:lnTo>
                  <a:pt x="1642706" y="0"/>
                </a:lnTo>
                <a:lnTo>
                  <a:pt x="1642706" y="1139627"/>
                </a:lnTo>
                <a:lnTo>
                  <a:pt x="0" y="1139627"/>
                </a:lnTo>
                <a:lnTo>
                  <a:pt x="0" y="0"/>
                </a:lnTo>
                <a:close/>
              </a:path>
            </a:pathLst>
          </a:custGeom>
          <a:blipFill>
            <a:blip r:embed="rId11"/>
            <a:stretch>
              <a:fillRect/>
            </a:stretch>
          </a:blipFill>
        </p:spPr>
      </p:sp>
      <p:sp>
        <p:nvSpPr>
          <p:cNvPr id="12" name="Freeform 12"/>
          <p:cNvSpPr/>
          <p:nvPr/>
        </p:nvSpPr>
        <p:spPr>
          <a:xfrm rot="-1443201">
            <a:off x="15110263" y="1296241"/>
            <a:ext cx="1631905" cy="1309604"/>
          </a:xfrm>
          <a:custGeom>
            <a:avLst/>
            <a:gdLst/>
            <a:ahLst/>
            <a:cxnLst/>
            <a:rect l="l" t="t" r="r" b="b"/>
            <a:pathLst>
              <a:path w="1631905" h="1309604">
                <a:moveTo>
                  <a:pt x="0" y="0"/>
                </a:moveTo>
                <a:lnTo>
                  <a:pt x="1631905" y="0"/>
                </a:lnTo>
                <a:lnTo>
                  <a:pt x="1631905" y="1309604"/>
                </a:lnTo>
                <a:lnTo>
                  <a:pt x="0" y="1309604"/>
                </a:lnTo>
                <a:lnTo>
                  <a:pt x="0" y="0"/>
                </a:lnTo>
                <a:close/>
              </a:path>
            </a:pathLst>
          </a:custGeom>
          <a:blipFill>
            <a:blip r:embed="rId12"/>
            <a:stretch>
              <a:fillRect/>
            </a:stretch>
          </a:blipFill>
        </p:spPr>
      </p:sp>
      <p:sp>
        <p:nvSpPr>
          <p:cNvPr id="14" name="TextBox 14"/>
          <p:cNvSpPr txBox="1"/>
          <p:nvPr/>
        </p:nvSpPr>
        <p:spPr>
          <a:xfrm>
            <a:off x="6659602" y="5292329"/>
            <a:ext cx="4968796" cy="1249680"/>
          </a:xfrm>
          <a:prstGeom prst="rect">
            <a:avLst/>
          </a:prstGeom>
        </p:spPr>
        <p:txBody>
          <a:bodyPr lIns="0" tIns="0" rIns="0" bIns="0" rtlCol="0" anchor="t">
            <a:spAutoFit/>
          </a:bodyPr>
          <a:lstStyle/>
          <a:p>
            <a:pPr algn="ctr">
              <a:lnSpc>
                <a:spcPts val="4935"/>
              </a:lnSpc>
            </a:pPr>
            <a:r>
              <a:rPr lang="en-US" sz="3500" spc="700">
                <a:solidFill>
                  <a:srgbClr val="2B5796"/>
                </a:solidFill>
                <a:latin typeface="Poppins"/>
                <a:ea typeface="Poppins"/>
                <a:cs typeface="Poppins"/>
                <a:sym typeface="Poppins"/>
              </a:rPr>
              <a:t>DO YOU HAVE ANY QUESTION?</a:t>
            </a:r>
          </a:p>
        </p:txBody>
      </p:sp>
      <p:sp>
        <p:nvSpPr>
          <p:cNvPr id="15" name="Freeform 15"/>
          <p:cNvSpPr/>
          <p:nvPr/>
        </p:nvSpPr>
        <p:spPr>
          <a:xfrm>
            <a:off x="8472797" y="1028700"/>
            <a:ext cx="910100" cy="922343"/>
          </a:xfrm>
          <a:custGeom>
            <a:avLst/>
            <a:gdLst/>
            <a:ahLst/>
            <a:cxnLst/>
            <a:rect l="l" t="t" r="r" b="b"/>
            <a:pathLst>
              <a:path w="910100" h="922343">
                <a:moveTo>
                  <a:pt x="0" y="0"/>
                </a:moveTo>
                <a:lnTo>
                  <a:pt x="910099" y="0"/>
                </a:lnTo>
                <a:lnTo>
                  <a:pt x="910099" y="922343"/>
                </a:lnTo>
                <a:lnTo>
                  <a:pt x="0" y="922343"/>
                </a:lnTo>
                <a:lnTo>
                  <a:pt x="0" y="0"/>
                </a:lnTo>
                <a:close/>
              </a:path>
            </a:pathLst>
          </a:custGeom>
          <a:blipFill>
            <a:blip r:embed="rId1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latin typeface="Alatsi" panose="020B0604020202020204" charset="0"/>
            </a:endParaRPr>
          </a:p>
        </p:txBody>
      </p:sp>
      <p:grpSp>
        <p:nvGrpSpPr>
          <p:cNvPr id="3" name="Group 3"/>
          <p:cNvGrpSpPr/>
          <p:nvPr/>
        </p:nvGrpSpPr>
        <p:grpSpPr>
          <a:xfrm>
            <a:off x="7467601" y="-421346"/>
            <a:ext cx="10820400" cy="11991512"/>
            <a:chOff x="0" y="0"/>
            <a:chExt cx="2571550" cy="3158258"/>
          </a:xfrm>
        </p:grpSpPr>
        <p:sp>
          <p:nvSpPr>
            <p:cNvPr id="4" name="Freeform 4"/>
            <p:cNvSpPr/>
            <p:nvPr/>
          </p:nvSpPr>
          <p:spPr>
            <a:xfrm>
              <a:off x="0" y="0"/>
              <a:ext cx="2571550" cy="3158258"/>
            </a:xfrm>
            <a:custGeom>
              <a:avLst/>
              <a:gdLst/>
              <a:ahLst/>
              <a:cxnLst/>
              <a:rect l="l" t="t" r="r" b="b"/>
              <a:pathLst>
                <a:path w="2571550" h="3158258">
                  <a:moveTo>
                    <a:pt x="0" y="0"/>
                  </a:moveTo>
                  <a:lnTo>
                    <a:pt x="2571550" y="0"/>
                  </a:lnTo>
                  <a:lnTo>
                    <a:pt x="2571550" y="3158258"/>
                  </a:lnTo>
                  <a:lnTo>
                    <a:pt x="0" y="3158258"/>
                  </a:lnTo>
                  <a:close/>
                </a:path>
              </a:pathLst>
            </a:custGeom>
            <a:solidFill>
              <a:srgbClr val="FFFFFF"/>
            </a:solidFill>
          </p:spPr>
        </p:sp>
        <p:sp>
          <p:nvSpPr>
            <p:cNvPr id="5" name="TextBox 5"/>
            <p:cNvSpPr txBox="1"/>
            <p:nvPr/>
          </p:nvSpPr>
          <p:spPr>
            <a:xfrm>
              <a:off x="0" y="28575"/>
              <a:ext cx="2571550" cy="3129683"/>
            </a:xfrm>
            <a:prstGeom prst="rect">
              <a:avLst/>
            </a:prstGeom>
          </p:spPr>
          <p:txBody>
            <a:bodyPr lIns="50800" tIns="50800" rIns="50800" bIns="50800" rtlCol="0" anchor="ctr"/>
            <a:lstStyle/>
            <a:p>
              <a:pPr algn="ctr">
                <a:lnSpc>
                  <a:spcPts val="2199"/>
                </a:lnSpc>
              </a:pPr>
              <a:r>
                <a:rPr lang="en-US" sz="2199" b="1">
                  <a:solidFill>
                    <a:srgbClr val="FFFFFF"/>
                  </a:solidFill>
                  <a:latin typeface="Poppins Heavy"/>
                  <a:ea typeface="Poppins Heavy"/>
                  <a:cs typeface="Poppins Heavy"/>
                  <a:sym typeface="Poppins Heavy"/>
                </a:rPr>
                <a:t>COMPREHENSIVE ANALYSIS</a:t>
              </a:r>
            </a:p>
          </p:txBody>
        </p:sp>
      </p:grpSp>
      <p:sp>
        <p:nvSpPr>
          <p:cNvPr id="6" name="Freeform 6"/>
          <p:cNvSpPr/>
          <p:nvPr/>
        </p:nvSpPr>
        <p:spPr>
          <a:xfrm rot="703317">
            <a:off x="209449" y="-1084833"/>
            <a:ext cx="5189120" cy="2594560"/>
          </a:xfrm>
          <a:custGeom>
            <a:avLst/>
            <a:gdLst/>
            <a:ahLst/>
            <a:cxnLst/>
            <a:rect l="l" t="t" r="r" b="b"/>
            <a:pathLst>
              <a:path w="5189120" h="2594560">
                <a:moveTo>
                  <a:pt x="0" y="0"/>
                </a:moveTo>
                <a:lnTo>
                  <a:pt x="5189121" y="0"/>
                </a:lnTo>
                <a:lnTo>
                  <a:pt x="5189121" y="2594560"/>
                </a:lnTo>
                <a:lnTo>
                  <a:pt x="0" y="2594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5400000">
            <a:off x="15588948" y="339438"/>
            <a:ext cx="1283303" cy="2057400"/>
          </a:xfrm>
          <a:custGeom>
            <a:avLst/>
            <a:gdLst/>
            <a:ahLst/>
            <a:cxnLst/>
            <a:rect l="l" t="t" r="r" b="b"/>
            <a:pathLst>
              <a:path w="1283303" h="2057400">
                <a:moveTo>
                  <a:pt x="0" y="0"/>
                </a:moveTo>
                <a:lnTo>
                  <a:pt x="1283304" y="0"/>
                </a:lnTo>
                <a:lnTo>
                  <a:pt x="1283304"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16230600" y="0"/>
            <a:ext cx="1474915" cy="2009790"/>
            <a:chOff x="0" y="0"/>
            <a:chExt cx="660400" cy="899893"/>
          </a:xfrm>
        </p:grpSpPr>
        <p:sp>
          <p:nvSpPr>
            <p:cNvPr id="10" name="Freeform 10"/>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11" name="TextBox 11"/>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89301" y="5143500"/>
            <a:ext cx="7551874" cy="7344198"/>
          </a:xfrm>
          <a:custGeom>
            <a:avLst/>
            <a:gdLst/>
            <a:ahLst/>
            <a:cxnLst/>
            <a:rect l="l" t="t" r="r" b="b"/>
            <a:pathLst>
              <a:path w="7551874" h="7344198">
                <a:moveTo>
                  <a:pt x="0" y="0"/>
                </a:moveTo>
                <a:lnTo>
                  <a:pt x="7551874" y="0"/>
                </a:lnTo>
                <a:lnTo>
                  <a:pt x="7551874" y="7344198"/>
                </a:lnTo>
                <a:lnTo>
                  <a:pt x="0" y="7344198"/>
                </a:lnTo>
                <a:lnTo>
                  <a:pt x="0" y="0"/>
                </a:lnTo>
                <a:close/>
              </a:path>
            </a:pathLst>
          </a:custGeom>
          <a:blipFill>
            <a:blip r:embed="rId9"/>
            <a:stretch>
              <a:fillRect/>
            </a:stretch>
          </a:blipFill>
        </p:spPr>
      </p:sp>
      <p:sp>
        <p:nvSpPr>
          <p:cNvPr id="13" name="TextBox 13"/>
          <p:cNvSpPr txBox="1"/>
          <p:nvPr/>
        </p:nvSpPr>
        <p:spPr>
          <a:xfrm>
            <a:off x="983716" y="2571739"/>
            <a:ext cx="5995960" cy="887422"/>
          </a:xfrm>
          <a:prstGeom prst="rect">
            <a:avLst/>
          </a:prstGeom>
        </p:spPr>
        <p:txBody>
          <a:bodyPr wrap="square" lIns="0" tIns="0" rIns="0" bIns="0" rtlCol="0" anchor="t">
            <a:spAutoFit/>
          </a:bodyPr>
          <a:lstStyle/>
          <a:p>
            <a:pPr algn="ctr">
              <a:lnSpc>
                <a:spcPts val="6400"/>
              </a:lnSpc>
            </a:pPr>
            <a:r>
              <a:rPr lang="en-US" sz="8000" b="1" dirty="0">
                <a:solidFill>
                  <a:srgbClr val="2B5796"/>
                </a:solidFill>
                <a:latin typeface="Fira Sans Heavy"/>
                <a:ea typeface="Fira Sans Heavy"/>
                <a:cs typeface="Dubai Medium" panose="020B0603030403030204" pitchFamily="34" charset="-78"/>
                <a:sym typeface="Fira Sans Heavy"/>
              </a:rPr>
              <a:t>OVERVIEW</a:t>
            </a:r>
          </a:p>
        </p:txBody>
      </p:sp>
      <p:sp>
        <p:nvSpPr>
          <p:cNvPr id="14" name="TextBox 14"/>
          <p:cNvSpPr txBox="1"/>
          <p:nvPr/>
        </p:nvSpPr>
        <p:spPr>
          <a:xfrm>
            <a:off x="16264890" y="1146473"/>
            <a:ext cx="1440626" cy="389274"/>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5" name="Freeform 15"/>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10"/>
            <a:stretch>
              <a:fillRect/>
            </a:stretch>
          </a:blipFill>
        </p:spPr>
      </p:sp>
      <p:sp>
        <p:nvSpPr>
          <p:cNvPr id="17" name="TextBox 16">
            <a:extLst>
              <a:ext uri="{FF2B5EF4-FFF2-40B4-BE49-F238E27FC236}">
                <a16:creationId xmlns:a16="http://schemas.microsoft.com/office/drawing/2014/main" id="{E94FF6C7-CADC-496B-4FF0-824A40D58FCB}"/>
              </a:ext>
            </a:extLst>
          </p:cNvPr>
          <p:cNvSpPr txBox="1"/>
          <p:nvPr/>
        </p:nvSpPr>
        <p:spPr>
          <a:xfrm>
            <a:off x="4922274" y="5264863"/>
            <a:ext cx="9844548" cy="369332"/>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AF70E643-2584-C0F0-0BDD-66CE66B79BA6}"/>
              </a:ext>
            </a:extLst>
          </p:cNvPr>
          <p:cNvSpPr txBox="1"/>
          <p:nvPr/>
        </p:nvSpPr>
        <p:spPr>
          <a:xfrm>
            <a:off x="7741175" y="2571739"/>
            <a:ext cx="10357524" cy="5509200"/>
          </a:xfrm>
          <a:prstGeom prst="rect">
            <a:avLst/>
          </a:prstGeom>
          <a:noFill/>
        </p:spPr>
        <p:txBody>
          <a:bodyPr wrap="square">
            <a:spAutoFit/>
          </a:bodyPr>
          <a:lstStyle/>
          <a:p>
            <a:pPr marL="0" indent="0">
              <a:buNone/>
            </a:pPr>
            <a:r>
              <a:rPr lang="en-US" sz="3200" dirty="0">
                <a:solidFill>
                  <a:schemeClr val="accent1">
                    <a:lumMod val="50000"/>
                  </a:schemeClr>
                </a:solidFill>
              </a:rPr>
              <a:t>The "Global University Analytics Success" dashboard provides an in-depth analysis of higher education trends worldwide. It evaluates university performance across different countries, offering insights into national education systems. The dashboard further breaks down university-specific data, including ranking positions and key success metrics. By incorporating a yearly analysis, it highlights shifts in global rankings and educational outcomes over time. This comprehensive tool enables stakeholders to track trends, assess progress, and make data-driven decisions in the academic sector.</a:t>
            </a:r>
            <a:endParaRPr lang="en-IN" sz="3200" dirty="0">
              <a:solidFill>
                <a:schemeClr val="accent1">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by="(-#ppt_w*2)" calcmode="lin" valueType="num">
                                      <p:cBhvr rctx="PPT">
                                        <p:cTn id="7" dur="225" autoRev="1" fill="hold">
                                          <p:stCondLst>
                                            <p:cond delay="0"/>
                                          </p:stCondLst>
                                        </p:cTn>
                                        <p:tgtEl>
                                          <p:spTgt spid="13"/>
                                        </p:tgtEl>
                                        <p:attrNameLst>
                                          <p:attrName>ppt_w</p:attrName>
                                        </p:attrNameLst>
                                      </p:cBhvr>
                                    </p:anim>
                                    <p:anim by="(#ppt_w*0.50)" calcmode="lin" valueType="num">
                                      <p:cBhvr>
                                        <p:cTn id="8" dur="225" decel="50000" autoRev="1" fill="hold">
                                          <p:stCondLst>
                                            <p:cond delay="0"/>
                                          </p:stCondLst>
                                        </p:cTn>
                                        <p:tgtEl>
                                          <p:spTgt spid="13"/>
                                        </p:tgtEl>
                                        <p:attrNameLst>
                                          <p:attrName>ppt_x</p:attrName>
                                        </p:attrNameLst>
                                      </p:cBhvr>
                                    </p:anim>
                                    <p:anim from="(-#ppt_h/2)" to="(#ppt_y)" calcmode="lin" valueType="num">
                                      <p:cBhvr>
                                        <p:cTn id="9" dur="450" fill="hold">
                                          <p:stCondLst>
                                            <p:cond delay="0"/>
                                          </p:stCondLst>
                                        </p:cTn>
                                        <p:tgtEl>
                                          <p:spTgt spid="13"/>
                                        </p:tgtEl>
                                        <p:attrNameLst>
                                          <p:attrName>ppt_y</p:attrName>
                                        </p:attrNameLst>
                                      </p:cBhvr>
                                    </p:anim>
                                    <p:animRot by="21600000">
                                      <p:cBhvr>
                                        <p:cTn id="10" dur="450" fill="hold">
                                          <p:stCondLst>
                                            <p:cond delay="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3175321">
            <a:off x="-1272731" y="516033"/>
            <a:ext cx="5189120" cy="2594560"/>
          </a:xfrm>
          <a:custGeom>
            <a:avLst/>
            <a:gdLst/>
            <a:ahLst/>
            <a:cxnLst/>
            <a:rect l="l" t="t" r="r" b="b"/>
            <a:pathLst>
              <a:path w="5189120" h="2594560">
                <a:moveTo>
                  <a:pt x="0" y="0"/>
                </a:moveTo>
                <a:lnTo>
                  <a:pt x="5189120" y="0"/>
                </a:lnTo>
                <a:lnTo>
                  <a:pt x="5189120" y="2594561"/>
                </a:lnTo>
                <a:lnTo>
                  <a:pt x="0" y="2594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46547" y="6211638"/>
            <a:ext cx="2557442" cy="4019556"/>
          </a:xfrm>
          <a:custGeom>
            <a:avLst/>
            <a:gdLst/>
            <a:ahLst/>
            <a:cxnLst/>
            <a:rect l="l" t="t" r="r" b="b"/>
            <a:pathLst>
              <a:path w="2557442" h="4019556">
                <a:moveTo>
                  <a:pt x="0" y="0"/>
                </a:moveTo>
                <a:lnTo>
                  <a:pt x="2557442" y="0"/>
                </a:lnTo>
                <a:lnTo>
                  <a:pt x="2557442" y="4019556"/>
                </a:lnTo>
                <a:lnTo>
                  <a:pt x="0" y="40195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5400000">
            <a:off x="15588948" y="339438"/>
            <a:ext cx="1283303" cy="2057400"/>
          </a:xfrm>
          <a:custGeom>
            <a:avLst/>
            <a:gdLst/>
            <a:ahLst/>
            <a:cxnLst/>
            <a:rect l="l" t="t" r="r" b="b"/>
            <a:pathLst>
              <a:path w="1283303" h="2057400">
                <a:moveTo>
                  <a:pt x="0" y="0"/>
                </a:moveTo>
                <a:lnTo>
                  <a:pt x="1283304" y="0"/>
                </a:lnTo>
                <a:lnTo>
                  <a:pt x="128330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4235305" y="5414650"/>
            <a:ext cx="3578421" cy="4324376"/>
          </a:xfrm>
          <a:custGeom>
            <a:avLst/>
            <a:gdLst/>
            <a:ahLst/>
            <a:cxnLst/>
            <a:rect l="l" t="t" r="r" b="b"/>
            <a:pathLst>
              <a:path w="3578421" h="4324376">
                <a:moveTo>
                  <a:pt x="0" y="0"/>
                </a:moveTo>
                <a:lnTo>
                  <a:pt x="3578421" y="0"/>
                </a:lnTo>
                <a:lnTo>
                  <a:pt x="3578421" y="4324376"/>
                </a:lnTo>
                <a:lnTo>
                  <a:pt x="0" y="4324376"/>
                </a:lnTo>
                <a:lnTo>
                  <a:pt x="0" y="0"/>
                </a:lnTo>
                <a:close/>
              </a:path>
            </a:pathLst>
          </a:custGeom>
          <a:blipFill>
            <a:blip r:embed="rId11"/>
            <a:stretch>
              <a:fillRect/>
            </a:stretch>
          </a:blipFill>
        </p:spPr>
      </p:sp>
      <p:sp>
        <p:nvSpPr>
          <p:cNvPr id="8" name="Freeform 8"/>
          <p:cNvSpPr/>
          <p:nvPr/>
        </p:nvSpPr>
        <p:spPr>
          <a:xfrm rot="-601543" flipH="1">
            <a:off x="1188333" y="1252192"/>
            <a:ext cx="3956349" cy="2180938"/>
          </a:xfrm>
          <a:custGeom>
            <a:avLst/>
            <a:gdLst/>
            <a:ahLst/>
            <a:cxnLst/>
            <a:rect l="l" t="t" r="r" b="b"/>
            <a:pathLst>
              <a:path w="3956349" h="2180938">
                <a:moveTo>
                  <a:pt x="3956349" y="0"/>
                </a:moveTo>
                <a:lnTo>
                  <a:pt x="0" y="0"/>
                </a:lnTo>
                <a:lnTo>
                  <a:pt x="0" y="2180937"/>
                </a:lnTo>
                <a:lnTo>
                  <a:pt x="3956349" y="2180937"/>
                </a:lnTo>
                <a:lnTo>
                  <a:pt x="3956349" y="0"/>
                </a:lnTo>
                <a:close/>
              </a:path>
            </a:pathLst>
          </a:custGeom>
          <a:blipFill>
            <a:blip r:embed="rId12"/>
            <a:stretch>
              <a:fillRect/>
            </a:stretch>
          </a:blipFill>
        </p:spPr>
      </p:sp>
      <p:grpSp>
        <p:nvGrpSpPr>
          <p:cNvPr id="9" name="Group 9"/>
          <p:cNvGrpSpPr/>
          <p:nvPr/>
        </p:nvGrpSpPr>
        <p:grpSpPr>
          <a:xfrm>
            <a:off x="4505349" y="7414740"/>
            <a:ext cx="9277301" cy="954613"/>
            <a:chOff x="0" y="0"/>
            <a:chExt cx="2443404" cy="251421"/>
          </a:xfrm>
        </p:grpSpPr>
        <p:sp>
          <p:nvSpPr>
            <p:cNvPr id="10" name="Freeform 10"/>
            <p:cNvSpPr/>
            <p:nvPr/>
          </p:nvSpPr>
          <p:spPr>
            <a:xfrm>
              <a:off x="0" y="0"/>
              <a:ext cx="2443404" cy="251421"/>
            </a:xfrm>
            <a:custGeom>
              <a:avLst/>
              <a:gdLst/>
              <a:ahLst/>
              <a:cxnLst/>
              <a:rect l="l" t="t" r="r" b="b"/>
              <a:pathLst>
                <a:path w="2443404" h="251421">
                  <a:moveTo>
                    <a:pt x="0" y="0"/>
                  </a:moveTo>
                  <a:lnTo>
                    <a:pt x="2443404" y="0"/>
                  </a:lnTo>
                  <a:lnTo>
                    <a:pt x="2443404" y="251421"/>
                  </a:lnTo>
                  <a:lnTo>
                    <a:pt x="0" y="251421"/>
                  </a:lnTo>
                  <a:close/>
                </a:path>
              </a:pathLst>
            </a:custGeom>
            <a:solidFill>
              <a:srgbClr val="000000">
                <a:alpha val="0"/>
              </a:srgbClr>
            </a:solidFill>
            <a:ln w="19050" cap="sq">
              <a:solidFill>
                <a:srgbClr val="2B5796"/>
              </a:solidFill>
              <a:prstDash val="solid"/>
              <a:miter/>
            </a:ln>
          </p:spPr>
        </p:sp>
        <p:sp>
          <p:nvSpPr>
            <p:cNvPr id="11" name="TextBox 11"/>
            <p:cNvSpPr txBox="1"/>
            <p:nvPr/>
          </p:nvSpPr>
          <p:spPr>
            <a:xfrm>
              <a:off x="0" y="28575"/>
              <a:ext cx="2443404" cy="222846"/>
            </a:xfrm>
            <a:prstGeom prst="rect">
              <a:avLst/>
            </a:prstGeom>
          </p:spPr>
          <p:txBody>
            <a:bodyPr lIns="50800" tIns="50800" rIns="50800" bIns="50800" rtlCol="0" anchor="ctr"/>
            <a:lstStyle/>
            <a:p>
              <a:pPr algn="ctr">
                <a:lnSpc>
                  <a:spcPts val="2482"/>
                </a:lnSpc>
              </a:pPr>
              <a:endParaRPr/>
            </a:p>
          </p:txBody>
        </p:sp>
      </p:grpSp>
      <p:sp>
        <p:nvSpPr>
          <p:cNvPr id="12" name="TextBox 12"/>
          <p:cNvSpPr txBox="1"/>
          <p:nvPr/>
        </p:nvSpPr>
        <p:spPr>
          <a:xfrm>
            <a:off x="3400021" y="3464023"/>
            <a:ext cx="11487959" cy="3548508"/>
          </a:xfrm>
          <a:prstGeom prst="rect">
            <a:avLst/>
          </a:prstGeom>
        </p:spPr>
        <p:txBody>
          <a:bodyPr lIns="0" tIns="0" rIns="0" bIns="0" rtlCol="0" anchor="t">
            <a:spAutoFit/>
          </a:bodyPr>
          <a:lstStyle/>
          <a:p>
            <a:pPr algn="ctr">
              <a:lnSpc>
                <a:spcPts val="13132"/>
              </a:lnSpc>
            </a:pPr>
            <a:r>
              <a:rPr lang="en-US" sz="16415" b="1" dirty="0">
                <a:solidFill>
                  <a:srgbClr val="2B5796"/>
                </a:solidFill>
                <a:latin typeface="Fira Sans Heavy"/>
                <a:ea typeface="Fira Sans Heavy"/>
                <a:cs typeface="Fira Sans Heavy"/>
                <a:sym typeface="Fira Sans Heavy"/>
              </a:rPr>
              <a:t>THANK</a:t>
            </a:r>
          </a:p>
          <a:p>
            <a:pPr algn="ctr">
              <a:lnSpc>
                <a:spcPts val="13132"/>
              </a:lnSpc>
            </a:pPr>
            <a:r>
              <a:rPr lang="en-US" sz="16415" b="1" dirty="0">
                <a:solidFill>
                  <a:srgbClr val="2B5796"/>
                </a:solidFill>
                <a:latin typeface="Fira Sans Heavy"/>
                <a:ea typeface="Fira Sans Heavy"/>
                <a:cs typeface="Fira Sans Heavy"/>
                <a:sym typeface="Fira Sans Heavy"/>
              </a:rPr>
              <a:t>YOU</a:t>
            </a:r>
          </a:p>
        </p:txBody>
      </p:sp>
      <p:sp>
        <p:nvSpPr>
          <p:cNvPr id="14" name="TextBox 14"/>
          <p:cNvSpPr txBox="1"/>
          <p:nvPr/>
        </p:nvSpPr>
        <p:spPr>
          <a:xfrm>
            <a:off x="5533904" y="7731925"/>
            <a:ext cx="7220192" cy="348817"/>
          </a:xfrm>
          <a:prstGeom prst="rect">
            <a:avLst/>
          </a:prstGeom>
        </p:spPr>
        <p:txBody>
          <a:bodyPr lIns="0" tIns="0" rIns="0" bIns="0" rtlCol="0" anchor="t">
            <a:spAutoFit/>
          </a:bodyPr>
          <a:lstStyle/>
          <a:p>
            <a:pPr algn="ctr">
              <a:lnSpc>
                <a:spcPts val="2482"/>
              </a:lnSpc>
            </a:pPr>
            <a:r>
              <a:rPr lang="en-US" sz="2482" spc="496" dirty="0">
                <a:solidFill>
                  <a:srgbClr val="2B5796"/>
                </a:solidFill>
                <a:latin typeface="Poppins"/>
                <a:ea typeface="Poppins"/>
                <a:cs typeface="Poppins"/>
                <a:sym typeface="Poppins"/>
              </a:rPr>
              <a:t>FOR YOUR ATTENTION</a:t>
            </a:r>
          </a:p>
        </p:txBody>
      </p:sp>
      <p:sp>
        <p:nvSpPr>
          <p:cNvPr id="15" name="Freeform 15"/>
          <p:cNvSpPr/>
          <p:nvPr/>
        </p:nvSpPr>
        <p:spPr>
          <a:xfrm>
            <a:off x="7772400" y="495300"/>
            <a:ext cx="2316802" cy="1178236"/>
          </a:xfrm>
          <a:custGeom>
            <a:avLst/>
            <a:gdLst/>
            <a:ahLst/>
            <a:cxnLst/>
            <a:rect l="l" t="t" r="r" b="b"/>
            <a:pathLst>
              <a:path w="671203" h="680233">
                <a:moveTo>
                  <a:pt x="0" y="0"/>
                </a:moveTo>
                <a:lnTo>
                  <a:pt x="671204" y="0"/>
                </a:lnTo>
                <a:lnTo>
                  <a:pt x="671204" y="680233"/>
                </a:lnTo>
                <a:lnTo>
                  <a:pt x="0" y="680233"/>
                </a:lnTo>
                <a:lnTo>
                  <a:pt x="0" y="0"/>
                </a:lnTo>
                <a:close/>
              </a:path>
            </a:pathLst>
          </a:custGeom>
          <a:blipFill>
            <a:blip r:embed="rId1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style.rotation</p:attrName>
                                        </p:attrNameLst>
                                      </p:cBhvr>
                                      <p:tavLst>
                                        <p:tav tm="0">
                                          <p:val>
                                            <p:fltVal val="720"/>
                                          </p:val>
                                        </p:tav>
                                        <p:tav tm="100000">
                                          <p:val>
                                            <p:fltVal val="0"/>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ppt_w</p:attrName>
                                        </p:attrNameLst>
                                      </p:cBhvr>
                                      <p:tavLst>
                                        <p:tav tm="0">
                                          <p:val>
                                            <p:fltVal val="0"/>
                                          </p:val>
                                        </p:tav>
                                        <p:tav tm="100000">
                                          <p:val>
                                            <p:strVal val="#ppt_w"/>
                                          </p:val>
                                        </p:tav>
                                      </p:tavLst>
                                    </p:anim>
                                  </p:childTnLst>
                                </p:cTn>
                              </p:par>
                              <p:par>
                                <p:cTn id="18" presetID="35"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style.rotation</p:attrName>
                                        </p:attrNameLst>
                                      </p:cBhvr>
                                      <p:tavLst>
                                        <p:tav tm="0">
                                          <p:val>
                                            <p:fltVal val="720"/>
                                          </p:val>
                                        </p:tav>
                                        <p:tav tm="100000">
                                          <p:val>
                                            <p:fltVal val="0"/>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94170" y="3086100"/>
            <a:ext cx="5397987" cy="8484066"/>
          </a:xfrm>
          <a:custGeom>
            <a:avLst/>
            <a:gdLst/>
            <a:ahLst/>
            <a:cxnLst/>
            <a:rect l="l" t="t" r="r" b="b"/>
            <a:pathLst>
              <a:path w="5397987" h="8484066">
                <a:moveTo>
                  <a:pt x="0" y="0"/>
                </a:moveTo>
                <a:lnTo>
                  <a:pt x="5397987" y="0"/>
                </a:lnTo>
                <a:lnTo>
                  <a:pt x="5397987" y="8484066"/>
                </a:lnTo>
                <a:lnTo>
                  <a:pt x="0" y="84840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1058832"/>
            <a:ext cx="18288000" cy="8199468"/>
            <a:chOff x="0" y="0"/>
            <a:chExt cx="4816593" cy="2159531"/>
          </a:xfrm>
        </p:grpSpPr>
        <p:sp>
          <p:nvSpPr>
            <p:cNvPr id="5" name="Freeform 5"/>
            <p:cNvSpPr/>
            <p:nvPr/>
          </p:nvSpPr>
          <p:spPr>
            <a:xfrm>
              <a:off x="0" y="0"/>
              <a:ext cx="4816592" cy="2159531"/>
            </a:xfrm>
            <a:custGeom>
              <a:avLst/>
              <a:gdLst/>
              <a:ahLst/>
              <a:cxnLst/>
              <a:rect l="l" t="t" r="r" b="b"/>
              <a:pathLst>
                <a:path w="4816592" h="2159531">
                  <a:moveTo>
                    <a:pt x="0" y="0"/>
                  </a:moveTo>
                  <a:lnTo>
                    <a:pt x="4816592" y="0"/>
                  </a:lnTo>
                  <a:lnTo>
                    <a:pt x="4816592" y="2159531"/>
                  </a:lnTo>
                  <a:lnTo>
                    <a:pt x="0" y="2159531"/>
                  </a:lnTo>
                  <a:close/>
                </a:path>
              </a:pathLst>
            </a:custGeom>
            <a:solidFill>
              <a:srgbClr val="FFFFFF"/>
            </a:solidFill>
          </p:spPr>
        </p:sp>
        <p:sp>
          <p:nvSpPr>
            <p:cNvPr id="6" name="TextBox 6"/>
            <p:cNvSpPr txBox="1"/>
            <p:nvPr/>
          </p:nvSpPr>
          <p:spPr>
            <a:xfrm>
              <a:off x="0" y="38100"/>
              <a:ext cx="4816593" cy="2121431"/>
            </a:xfrm>
            <a:prstGeom prst="rect">
              <a:avLst/>
            </a:prstGeom>
          </p:spPr>
          <p:txBody>
            <a:bodyPr lIns="50800" tIns="50800" rIns="50800" bIns="50800" rtlCol="0" anchor="ctr"/>
            <a:lstStyle/>
            <a:p>
              <a:pPr algn="ctr">
                <a:lnSpc>
                  <a:spcPts val="2199"/>
                </a:lnSpc>
              </a:pPr>
              <a:endParaRPr/>
            </a:p>
          </p:txBody>
        </p:sp>
      </p:grpSp>
      <p:sp>
        <p:nvSpPr>
          <p:cNvPr id="7" name="Freeform 7"/>
          <p:cNvSpPr/>
          <p:nvPr/>
        </p:nvSpPr>
        <p:spPr>
          <a:xfrm rot="-3106231">
            <a:off x="-1565860" y="-897530"/>
            <a:ext cx="5189120" cy="2594560"/>
          </a:xfrm>
          <a:custGeom>
            <a:avLst/>
            <a:gdLst/>
            <a:ahLst/>
            <a:cxnLst/>
            <a:rect l="l" t="t" r="r" b="b"/>
            <a:pathLst>
              <a:path w="5189120" h="2594560">
                <a:moveTo>
                  <a:pt x="0" y="0"/>
                </a:moveTo>
                <a:lnTo>
                  <a:pt x="5189120" y="0"/>
                </a:lnTo>
                <a:lnTo>
                  <a:pt x="5189120" y="2594560"/>
                </a:lnTo>
                <a:lnTo>
                  <a:pt x="0" y="2594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5400000">
            <a:off x="13851070" y="-23805"/>
            <a:ext cx="1283303" cy="2057400"/>
          </a:xfrm>
          <a:custGeom>
            <a:avLst/>
            <a:gdLst/>
            <a:ahLst/>
            <a:cxnLst/>
            <a:rect l="l" t="t" r="r" b="b"/>
            <a:pathLst>
              <a:path w="1283303" h="2057400">
                <a:moveTo>
                  <a:pt x="0" y="0"/>
                </a:moveTo>
                <a:lnTo>
                  <a:pt x="1283304" y="0"/>
                </a:lnTo>
                <a:lnTo>
                  <a:pt x="128330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p:nvPr/>
        </p:nvGrpSpPr>
        <p:grpSpPr>
          <a:xfrm>
            <a:off x="16230600" y="0"/>
            <a:ext cx="1474915" cy="2009790"/>
            <a:chOff x="0" y="0"/>
            <a:chExt cx="660400" cy="899893"/>
          </a:xfrm>
        </p:grpSpPr>
        <p:sp>
          <p:nvSpPr>
            <p:cNvPr id="11" name="Freeform 11"/>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12" name="TextBox 12"/>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3" name="Freeform 13"/>
          <p:cNvSpPr/>
          <p:nvPr/>
        </p:nvSpPr>
        <p:spPr>
          <a:xfrm>
            <a:off x="13930870" y="4843404"/>
            <a:ext cx="3774645" cy="5161908"/>
          </a:xfrm>
          <a:custGeom>
            <a:avLst/>
            <a:gdLst/>
            <a:ahLst/>
            <a:cxnLst/>
            <a:rect l="l" t="t" r="r" b="b"/>
            <a:pathLst>
              <a:path w="3774645" h="5161908">
                <a:moveTo>
                  <a:pt x="0" y="0"/>
                </a:moveTo>
                <a:lnTo>
                  <a:pt x="3774645" y="0"/>
                </a:lnTo>
                <a:lnTo>
                  <a:pt x="3774645" y="5161908"/>
                </a:lnTo>
                <a:lnTo>
                  <a:pt x="0" y="5161908"/>
                </a:lnTo>
                <a:lnTo>
                  <a:pt x="0" y="0"/>
                </a:lnTo>
                <a:close/>
              </a:path>
            </a:pathLst>
          </a:custGeom>
          <a:blipFill>
            <a:blip r:embed="rId11"/>
            <a:stretch>
              <a:fillRect/>
            </a:stretch>
          </a:blipFill>
        </p:spPr>
      </p:sp>
      <p:sp>
        <p:nvSpPr>
          <p:cNvPr id="14" name="Freeform 14"/>
          <p:cNvSpPr/>
          <p:nvPr/>
        </p:nvSpPr>
        <p:spPr>
          <a:xfrm rot="437024">
            <a:off x="700007" y="7926664"/>
            <a:ext cx="1832034" cy="1954169"/>
          </a:xfrm>
          <a:custGeom>
            <a:avLst/>
            <a:gdLst/>
            <a:ahLst/>
            <a:cxnLst/>
            <a:rect l="l" t="t" r="r" b="b"/>
            <a:pathLst>
              <a:path w="1832034" h="1954169">
                <a:moveTo>
                  <a:pt x="0" y="0"/>
                </a:moveTo>
                <a:lnTo>
                  <a:pt x="1832034" y="0"/>
                </a:lnTo>
                <a:lnTo>
                  <a:pt x="1832034" y="1954169"/>
                </a:lnTo>
                <a:lnTo>
                  <a:pt x="0" y="1954169"/>
                </a:lnTo>
                <a:lnTo>
                  <a:pt x="0" y="0"/>
                </a:lnTo>
                <a:close/>
              </a:path>
            </a:pathLst>
          </a:custGeom>
          <a:blipFill>
            <a:blip r:embed="rId12"/>
            <a:stretch>
              <a:fillRect/>
            </a:stretch>
          </a:blipFill>
        </p:spPr>
      </p:sp>
      <p:sp>
        <p:nvSpPr>
          <p:cNvPr id="15" name="TextBox 15"/>
          <p:cNvSpPr txBox="1"/>
          <p:nvPr/>
        </p:nvSpPr>
        <p:spPr>
          <a:xfrm>
            <a:off x="3505200" y="3495675"/>
            <a:ext cx="11190959" cy="2462213"/>
          </a:xfrm>
          <a:prstGeom prst="rect">
            <a:avLst/>
          </a:prstGeom>
        </p:spPr>
        <p:txBody>
          <a:bodyPr wrap="square" lIns="0" tIns="0" rIns="0" bIns="0" rtlCol="0" anchor="t">
            <a:spAutoFit/>
          </a:bodyPr>
          <a:lstStyle/>
          <a:p>
            <a:r>
              <a:rPr lang="en-US" sz="3200" dirty="0">
                <a:solidFill>
                  <a:schemeClr val="accent1">
                    <a:lumMod val="50000"/>
                  </a:schemeClr>
                </a:solidFill>
                <a:latin typeface="Times New Roman" panose="02020603050405020304" pitchFamily="18" charset="0"/>
                <a:cs typeface="Times New Roman" panose="02020603050405020304" pitchFamily="18" charset="0"/>
              </a:rPr>
              <a:t>The goals of this project are to assess and compare university rankings, pinpoint the crucial factors shaping these rankings, and analyze regional trends. Through these objectives, we aim to provide a deeper understanding of the dynamics behind university positions in various ranking systems.</a:t>
            </a:r>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6" name="TextBox 16"/>
          <p:cNvSpPr txBox="1"/>
          <p:nvPr/>
        </p:nvSpPr>
        <p:spPr>
          <a:xfrm>
            <a:off x="6362483" y="1697052"/>
            <a:ext cx="5563035" cy="920751"/>
          </a:xfrm>
          <a:prstGeom prst="rect">
            <a:avLst/>
          </a:prstGeom>
        </p:spPr>
        <p:txBody>
          <a:bodyPr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OBJECTIVE</a:t>
            </a:r>
          </a:p>
        </p:txBody>
      </p:sp>
      <p:sp>
        <p:nvSpPr>
          <p:cNvPr id="17" name="TextBox 17"/>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1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ppt_y</p:attrName>
                                        </p:attrNameLst>
                                      </p:cBhvr>
                                      <p:tavLst>
                                        <p:tav tm="0">
                                          <p:val>
                                            <p:strVal val="#ppt_y+#ppt_h*1.125000"/>
                                          </p:val>
                                        </p:tav>
                                        <p:tav tm="100000">
                                          <p:val>
                                            <p:strVal val="#ppt_y"/>
                                          </p:val>
                                        </p:tav>
                                      </p:tavLst>
                                    </p:anim>
                                    <p:animEffect transition="in" filter="wipe(up)">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94170" y="3086100"/>
            <a:ext cx="5397987" cy="8484066"/>
          </a:xfrm>
          <a:custGeom>
            <a:avLst/>
            <a:gdLst/>
            <a:ahLst/>
            <a:cxnLst/>
            <a:rect l="l" t="t" r="r" b="b"/>
            <a:pathLst>
              <a:path w="5397987" h="8484066">
                <a:moveTo>
                  <a:pt x="0" y="0"/>
                </a:moveTo>
                <a:lnTo>
                  <a:pt x="5397987" y="0"/>
                </a:lnTo>
                <a:lnTo>
                  <a:pt x="5397987" y="8484066"/>
                </a:lnTo>
                <a:lnTo>
                  <a:pt x="0" y="84840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1058832"/>
            <a:ext cx="18288000" cy="8199468"/>
            <a:chOff x="0" y="0"/>
            <a:chExt cx="4816593" cy="2159531"/>
          </a:xfrm>
        </p:grpSpPr>
        <p:sp>
          <p:nvSpPr>
            <p:cNvPr id="5" name="Freeform 5"/>
            <p:cNvSpPr/>
            <p:nvPr/>
          </p:nvSpPr>
          <p:spPr>
            <a:xfrm>
              <a:off x="0" y="0"/>
              <a:ext cx="4816592" cy="2159531"/>
            </a:xfrm>
            <a:custGeom>
              <a:avLst/>
              <a:gdLst/>
              <a:ahLst/>
              <a:cxnLst/>
              <a:rect l="l" t="t" r="r" b="b"/>
              <a:pathLst>
                <a:path w="4816592" h="2159531">
                  <a:moveTo>
                    <a:pt x="0" y="0"/>
                  </a:moveTo>
                  <a:lnTo>
                    <a:pt x="4816592" y="0"/>
                  </a:lnTo>
                  <a:lnTo>
                    <a:pt x="4816592" y="2159531"/>
                  </a:lnTo>
                  <a:lnTo>
                    <a:pt x="0" y="2159531"/>
                  </a:lnTo>
                  <a:close/>
                </a:path>
              </a:pathLst>
            </a:custGeom>
            <a:solidFill>
              <a:srgbClr val="FFFFFF"/>
            </a:solidFill>
          </p:spPr>
        </p:sp>
        <p:sp>
          <p:nvSpPr>
            <p:cNvPr id="6" name="TextBox 6"/>
            <p:cNvSpPr txBox="1"/>
            <p:nvPr/>
          </p:nvSpPr>
          <p:spPr>
            <a:xfrm>
              <a:off x="0" y="38100"/>
              <a:ext cx="4816593" cy="2121431"/>
            </a:xfrm>
            <a:prstGeom prst="rect">
              <a:avLst/>
            </a:prstGeom>
          </p:spPr>
          <p:txBody>
            <a:bodyPr lIns="50800" tIns="50800" rIns="50800" bIns="50800" rtlCol="0" anchor="ctr"/>
            <a:lstStyle/>
            <a:p>
              <a:pPr algn="ctr">
                <a:lnSpc>
                  <a:spcPts val="2199"/>
                </a:lnSpc>
              </a:pPr>
              <a:endParaRPr/>
            </a:p>
          </p:txBody>
        </p:sp>
      </p:grpSp>
      <p:sp>
        <p:nvSpPr>
          <p:cNvPr id="7" name="Freeform 7"/>
          <p:cNvSpPr/>
          <p:nvPr/>
        </p:nvSpPr>
        <p:spPr>
          <a:xfrm rot="-3106231">
            <a:off x="-1565860" y="-897530"/>
            <a:ext cx="5189120" cy="2594560"/>
          </a:xfrm>
          <a:custGeom>
            <a:avLst/>
            <a:gdLst/>
            <a:ahLst/>
            <a:cxnLst/>
            <a:rect l="l" t="t" r="r" b="b"/>
            <a:pathLst>
              <a:path w="5189120" h="2594560">
                <a:moveTo>
                  <a:pt x="0" y="0"/>
                </a:moveTo>
                <a:lnTo>
                  <a:pt x="5189120" y="0"/>
                </a:lnTo>
                <a:lnTo>
                  <a:pt x="5189120" y="2594560"/>
                </a:lnTo>
                <a:lnTo>
                  <a:pt x="0" y="2594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5400000">
            <a:off x="13851070" y="-23805"/>
            <a:ext cx="1283303" cy="2057400"/>
          </a:xfrm>
          <a:custGeom>
            <a:avLst/>
            <a:gdLst/>
            <a:ahLst/>
            <a:cxnLst/>
            <a:rect l="l" t="t" r="r" b="b"/>
            <a:pathLst>
              <a:path w="1283303" h="2057400">
                <a:moveTo>
                  <a:pt x="0" y="0"/>
                </a:moveTo>
                <a:lnTo>
                  <a:pt x="1283304" y="0"/>
                </a:lnTo>
                <a:lnTo>
                  <a:pt x="128330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p:nvPr/>
        </p:nvGrpSpPr>
        <p:grpSpPr>
          <a:xfrm>
            <a:off x="16230600" y="0"/>
            <a:ext cx="1474915" cy="2009790"/>
            <a:chOff x="0" y="0"/>
            <a:chExt cx="660400" cy="899893"/>
          </a:xfrm>
        </p:grpSpPr>
        <p:sp>
          <p:nvSpPr>
            <p:cNvPr id="11" name="Freeform 11"/>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12" name="TextBox 12"/>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3" name="Freeform 13"/>
          <p:cNvSpPr/>
          <p:nvPr/>
        </p:nvSpPr>
        <p:spPr>
          <a:xfrm>
            <a:off x="13930870" y="4843404"/>
            <a:ext cx="3774645" cy="5161908"/>
          </a:xfrm>
          <a:custGeom>
            <a:avLst/>
            <a:gdLst/>
            <a:ahLst/>
            <a:cxnLst/>
            <a:rect l="l" t="t" r="r" b="b"/>
            <a:pathLst>
              <a:path w="3774645" h="5161908">
                <a:moveTo>
                  <a:pt x="0" y="0"/>
                </a:moveTo>
                <a:lnTo>
                  <a:pt x="3774645" y="0"/>
                </a:lnTo>
                <a:lnTo>
                  <a:pt x="3774645" y="5161908"/>
                </a:lnTo>
                <a:lnTo>
                  <a:pt x="0" y="5161908"/>
                </a:lnTo>
                <a:lnTo>
                  <a:pt x="0" y="0"/>
                </a:lnTo>
                <a:close/>
              </a:path>
            </a:pathLst>
          </a:custGeom>
          <a:blipFill>
            <a:blip r:embed="rId11"/>
            <a:stretch>
              <a:fillRect/>
            </a:stretch>
          </a:blipFill>
        </p:spPr>
      </p:sp>
      <p:sp>
        <p:nvSpPr>
          <p:cNvPr id="14" name="Freeform 14"/>
          <p:cNvSpPr/>
          <p:nvPr/>
        </p:nvSpPr>
        <p:spPr>
          <a:xfrm rot="437024">
            <a:off x="700007" y="7926664"/>
            <a:ext cx="1832034" cy="1954169"/>
          </a:xfrm>
          <a:custGeom>
            <a:avLst/>
            <a:gdLst/>
            <a:ahLst/>
            <a:cxnLst/>
            <a:rect l="l" t="t" r="r" b="b"/>
            <a:pathLst>
              <a:path w="1832034" h="1954169">
                <a:moveTo>
                  <a:pt x="0" y="0"/>
                </a:moveTo>
                <a:lnTo>
                  <a:pt x="1832034" y="0"/>
                </a:lnTo>
                <a:lnTo>
                  <a:pt x="1832034" y="1954169"/>
                </a:lnTo>
                <a:lnTo>
                  <a:pt x="0" y="1954169"/>
                </a:lnTo>
                <a:lnTo>
                  <a:pt x="0" y="0"/>
                </a:lnTo>
                <a:close/>
              </a:path>
            </a:pathLst>
          </a:custGeom>
          <a:blipFill>
            <a:blip r:embed="rId12"/>
            <a:stretch>
              <a:fillRect/>
            </a:stretch>
          </a:blipFill>
        </p:spPr>
      </p:sp>
      <p:sp>
        <p:nvSpPr>
          <p:cNvPr id="15" name="TextBox 15"/>
          <p:cNvSpPr txBox="1"/>
          <p:nvPr/>
        </p:nvSpPr>
        <p:spPr>
          <a:xfrm>
            <a:off x="2971800" y="3495675"/>
            <a:ext cx="11724359" cy="2462213"/>
          </a:xfrm>
          <a:prstGeom prst="rect">
            <a:avLst/>
          </a:prstGeom>
        </p:spPr>
        <p:txBody>
          <a:bodyPr wrap="square" lIns="0" tIns="0" rIns="0" bIns="0" rtlCol="0" anchor="t">
            <a:spAutoFit/>
          </a:bodyPr>
          <a:lstStyle/>
          <a:p>
            <a:pPr marL="0" indent="0">
              <a:buNone/>
            </a:pPr>
            <a:r>
              <a:rPr lang="en-US" sz="3200" dirty="0">
                <a:solidFill>
                  <a:schemeClr val="accent1">
                    <a:lumMod val="50000"/>
                  </a:schemeClr>
                </a:solidFill>
                <a:latin typeface="Times New Roman" panose="02020603050405020304" pitchFamily="18" charset="0"/>
                <a:cs typeface="Times New Roman" panose="02020603050405020304" pitchFamily="18" charset="0"/>
              </a:rPr>
              <a:t>This project holds substantial significance in enhancing our comprehension of university performance and the analysis of diverse ranking systems. Seeking to offer valuable insights into the factors influencing the success of universities, contributes to the ongoing efforts to understand and improve the higher education landscape.</a:t>
            </a:r>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6" name="TextBox 16"/>
          <p:cNvSpPr txBox="1"/>
          <p:nvPr/>
        </p:nvSpPr>
        <p:spPr>
          <a:xfrm>
            <a:off x="4702948" y="1625653"/>
            <a:ext cx="7963117" cy="1708160"/>
          </a:xfrm>
          <a:prstGeom prst="rect">
            <a:avLst/>
          </a:prstGeom>
        </p:spPr>
        <p:txBody>
          <a:bodyPr wrap="square"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SIGNIFICANCE</a:t>
            </a:r>
          </a:p>
          <a:p>
            <a:pPr algn="ctr">
              <a:lnSpc>
                <a:spcPts val="6400"/>
              </a:lnSpc>
            </a:pPr>
            <a:endParaRPr lang="en-US" sz="8000" b="1" dirty="0">
              <a:solidFill>
                <a:srgbClr val="2B5796"/>
              </a:solidFill>
              <a:latin typeface="Fira Sans Heavy"/>
              <a:ea typeface="Fira Sans Heavy"/>
              <a:cs typeface="Fira Sans Heavy"/>
              <a:sym typeface="Fira Sans Heavy"/>
            </a:endParaRPr>
          </a:p>
        </p:txBody>
      </p:sp>
      <p:sp>
        <p:nvSpPr>
          <p:cNvPr id="17" name="TextBox 17"/>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13"/>
            <a:stretch>
              <a:fillRect/>
            </a:stretch>
          </a:blipFill>
        </p:spPr>
      </p:sp>
    </p:spTree>
    <p:extLst>
      <p:ext uri="{BB962C8B-B14F-4D97-AF65-F5344CB8AC3E}">
        <p14:creationId xmlns:p14="http://schemas.microsoft.com/office/powerpoint/2010/main" val="50835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grpSp>
        <p:nvGrpSpPr>
          <p:cNvPr id="3" name="Group 3"/>
          <p:cNvGrpSpPr/>
          <p:nvPr/>
        </p:nvGrpSpPr>
        <p:grpSpPr>
          <a:xfrm>
            <a:off x="0" y="3955947"/>
            <a:ext cx="18516600" cy="5643536"/>
            <a:chOff x="0" y="0"/>
            <a:chExt cx="26043568" cy="9587942"/>
          </a:xfrm>
        </p:grpSpPr>
        <p:grpSp>
          <p:nvGrpSpPr>
            <p:cNvPr id="4" name="Group 4"/>
            <p:cNvGrpSpPr/>
            <p:nvPr/>
          </p:nvGrpSpPr>
          <p:grpSpPr>
            <a:xfrm>
              <a:off x="0" y="0"/>
              <a:ext cx="12484499" cy="9587942"/>
              <a:chOff x="0" y="0"/>
              <a:chExt cx="2466074" cy="1893915"/>
            </a:xfrm>
          </p:grpSpPr>
          <p:sp>
            <p:nvSpPr>
              <p:cNvPr id="5" name="Freeform 5"/>
              <p:cNvSpPr/>
              <p:nvPr/>
            </p:nvSpPr>
            <p:spPr>
              <a:xfrm>
                <a:off x="0" y="0"/>
                <a:ext cx="2466074" cy="1893915"/>
              </a:xfrm>
              <a:custGeom>
                <a:avLst/>
                <a:gdLst/>
                <a:ahLst/>
                <a:cxnLst/>
                <a:rect l="l" t="t" r="r" b="b"/>
                <a:pathLst>
                  <a:path w="2466074" h="1893915">
                    <a:moveTo>
                      <a:pt x="0" y="0"/>
                    </a:moveTo>
                    <a:lnTo>
                      <a:pt x="2466074" y="0"/>
                    </a:lnTo>
                    <a:lnTo>
                      <a:pt x="2466074" y="1893915"/>
                    </a:lnTo>
                    <a:lnTo>
                      <a:pt x="0" y="1893915"/>
                    </a:lnTo>
                    <a:close/>
                  </a:path>
                </a:pathLst>
              </a:custGeom>
              <a:solidFill>
                <a:srgbClr val="FFFFFF"/>
              </a:solidFill>
            </p:spPr>
          </p:sp>
          <p:sp>
            <p:nvSpPr>
              <p:cNvPr id="6" name="TextBox 6"/>
              <p:cNvSpPr txBox="1"/>
              <p:nvPr/>
            </p:nvSpPr>
            <p:spPr>
              <a:xfrm>
                <a:off x="0" y="28575"/>
                <a:ext cx="2466074" cy="1865340"/>
              </a:xfrm>
              <a:prstGeom prst="rect">
                <a:avLst/>
              </a:prstGeom>
            </p:spPr>
            <p:txBody>
              <a:bodyPr lIns="50800" tIns="50800" rIns="50800" bIns="50800" rtlCol="0" anchor="ctr"/>
              <a:lstStyle/>
              <a:p>
                <a:pPr algn="ctr">
                  <a:lnSpc>
                    <a:spcPts val="2199"/>
                  </a:lnSpc>
                </a:pPr>
                <a:endParaRPr/>
              </a:p>
            </p:txBody>
          </p:sp>
        </p:grpSp>
        <p:grpSp>
          <p:nvGrpSpPr>
            <p:cNvPr id="7" name="Group 7"/>
            <p:cNvGrpSpPr/>
            <p:nvPr/>
          </p:nvGrpSpPr>
          <p:grpSpPr>
            <a:xfrm>
              <a:off x="13559069" y="0"/>
              <a:ext cx="12484499" cy="9587942"/>
              <a:chOff x="0" y="0"/>
              <a:chExt cx="2466074" cy="1893915"/>
            </a:xfrm>
          </p:grpSpPr>
          <p:sp>
            <p:nvSpPr>
              <p:cNvPr id="8" name="Freeform 8"/>
              <p:cNvSpPr/>
              <p:nvPr/>
            </p:nvSpPr>
            <p:spPr>
              <a:xfrm>
                <a:off x="0" y="0"/>
                <a:ext cx="2466074" cy="1893915"/>
              </a:xfrm>
              <a:custGeom>
                <a:avLst/>
                <a:gdLst/>
                <a:ahLst/>
                <a:cxnLst/>
                <a:rect l="l" t="t" r="r" b="b"/>
                <a:pathLst>
                  <a:path w="2466074" h="1893915">
                    <a:moveTo>
                      <a:pt x="0" y="0"/>
                    </a:moveTo>
                    <a:lnTo>
                      <a:pt x="2466074" y="0"/>
                    </a:lnTo>
                    <a:lnTo>
                      <a:pt x="2466074" y="1893915"/>
                    </a:lnTo>
                    <a:lnTo>
                      <a:pt x="0" y="1893915"/>
                    </a:lnTo>
                    <a:close/>
                  </a:path>
                </a:pathLst>
              </a:custGeom>
              <a:solidFill>
                <a:srgbClr val="FFFFFF"/>
              </a:solidFill>
            </p:spPr>
          </p:sp>
          <p:sp>
            <p:nvSpPr>
              <p:cNvPr id="9" name="TextBox 9"/>
              <p:cNvSpPr txBox="1"/>
              <p:nvPr/>
            </p:nvSpPr>
            <p:spPr>
              <a:xfrm>
                <a:off x="0" y="28575"/>
                <a:ext cx="2466074" cy="1865340"/>
              </a:xfrm>
              <a:prstGeom prst="rect">
                <a:avLst/>
              </a:prstGeom>
            </p:spPr>
            <p:txBody>
              <a:bodyPr lIns="50800" tIns="50800" rIns="50800" bIns="50800" rtlCol="0" anchor="ctr"/>
              <a:lstStyle/>
              <a:p>
                <a:pPr algn="ctr">
                  <a:lnSpc>
                    <a:spcPts val="2199"/>
                  </a:lnSpc>
                </a:pPr>
                <a:endParaRPr/>
              </a:p>
            </p:txBody>
          </p:sp>
        </p:grpSp>
      </p:grpSp>
      <p:sp>
        <p:nvSpPr>
          <p:cNvPr id="10" name="Freeform 10"/>
          <p:cNvSpPr/>
          <p:nvPr/>
        </p:nvSpPr>
        <p:spPr>
          <a:xfrm>
            <a:off x="2216658" y="-642732"/>
            <a:ext cx="4223237" cy="2111619"/>
          </a:xfrm>
          <a:custGeom>
            <a:avLst/>
            <a:gdLst/>
            <a:ahLst/>
            <a:cxnLst/>
            <a:rect l="l" t="t" r="r" b="b"/>
            <a:pathLst>
              <a:path w="4223237" h="2111619">
                <a:moveTo>
                  <a:pt x="0" y="0"/>
                </a:moveTo>
                <a:lnTo>
                  <a:pt x="4223237" y="0"/>
                </a:lnTo>
                <a:lnTo>
                  <a:pt x="4223237" y="2111619"/>
                </a:lnTo>
                <a:lnTo>
                  <a:pt x="0" y="2111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16230600" y="0"/>
            <a:ext cx="1474915" cy="2009790"/>
            <a:chOff x="0" y="0"/>
            <a:chExt cx="660400" cy="899893"/>
          </a:xfrm>
        </p:grpSpPr>
        <p:sp>
          <p:nvSpPr>
            <p:cNvPr id="12" name="Freeform 12"/>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13" name="TextBox 13"/>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4" name="Freeform 14"/>
          <p:cNvSpPr/>
          <p:nvPr/>
        </p:nvSpPr>
        <p:spPr>
          <a:xfrm>
            <a:off x="12750951" y="6127960"/>
            <a:ext cx="3303043" cy="5191423"/>
          </a:xfrm>
          <a:custGeom>
            <a:avLst/>
            <a:gdLst/>
            <a:ahLst/>
            <a:cxnLst/>
            <a:rect l="l" t="t" r="r" b="b"/>
            <a:pathLst>
              <a:path w="3303043" h="5191423">
                <a:moveTo>
                  <a:pt x="0" y="0"/>
                </a:moveTo>
                <a:lnTo>
                  <a:pt x="3303043" y="0"/>
                </a:lnTo>
                <a:lnTo>
                  <a:pt x="3303043" y="5191423"/>
                </a:lnTo>
                <a:lnTo>
                  <a:pt x="0" y="51914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746091" y="-187185"/>
            <a:ext cx="3492182" cy="3439800"/>
          </a:xfrm>
          <a:custGeom>
            <a:avLst/>
            <a:gdLst/>
            <a:ahLst/>
            <a:cxnLst/>
            <a:rect l="l" t="t" r="r" b="b"/>
            <a:pathLst>
              <a:path w="3492182" h="3439800">
                <a:moveTo>
                  <a:pt x="0" y="0"/>
                </a:moveTo>
                <a:lnTo>
                  <a:pt x="3492182" y="0"/>
                </a:lnTo>
                <a:lnTo>
                  <a:pt x="3492182" y="3439800"/>
                </a:lnTo>
                <a:lnTo>
                  <a:pt x="0" y="3439800"/>
                </a:lnTo>
                <a:lnTo>
                  <a:pt x="0" y="0"/>
                </a:lnTo>
                <a:close/>
              </a:path>
            </a:pathLst>
          </a:custGeom>
          <a:blipFill>
            <a:blip r:embed="rId7"/>
            <a:stretch>
              <a:fillRect/>
            </a:stretch>
          </a:blipFill>
        </p:spPr>
      </p:sp>
      <p:sp>
        <p:nvSpPr>
          <p:cNvPr id="16" name="Freeform 16"/>
          <p:cNvSpPr/>
          <p:nvPr/>
        </p:nvSpPr>
        <p:spPr>
          <a:xfrm rot="-1683521">
            <a:off x="13993286" y="2074642"/>
            <a:ext cx="1498404" cy="1039518"/>
          </a:xfrm>
          <a:custGeom>
            <a:avLst/>
            <a:gdLst/>
            <a:ahLst/>
            <a:cxnLst/>
            <a:rect l="l" t="t" r="r" b="b"/>
            <a:pathLst>
              <a:path w="1498404" h="1039518">
                <a:moveTo>
                  <a:pt x="0" y="0"/>
                </a:moveTo>
                <a:lnTo>
                  <a:pt x="1498404" y="0"/>
                </a:lnTo>
                <a:lnTo>
                  <a:pt x="1498404" y="1039518"/>
                </a:lnTo>
                <a:lnTo>
                  <a:pt x="0" y="1039518"/>
                </a:lnTo>
                <a:lnTo>
                  <a:pt x="0" y="0"/>
                </a:lnTo>
                <a:close/>
              </a:path>
            </a:pathLst>
          </a:custGeom>
          <a:blipFill>
            <a:blip r:embed="rId8"/>
            <a:stretch>
              <a:fillRect/>
            </a:stretch>
          </a:blipFill>
        </p:spPr>
      </p:sp>
      <p:sp>
        <p:nvSpPr>
          <p:cNvPr id="17" name="Freeform 17"/>
          <p:cNvSpPr/>
          <p:nvPr/>
        </p:nvSpPr>
        <p:spPr>
          <a:xfrm rot="-1057668">
            <a:off x="7734788" y="7693029"/>
            <a:ext cx="1543845" cy="1238935"/>
          </a:xfrm>
          <a:custGeom>
            <a:avLst/>
            <a:gdLst/>
            <a:ahLst/>
            <a:cxnLst/>
            <a:rect l="l" t="t" r="r" b="b"/>
            <a:pathLst>
              <a:path w="1543845" h="1238935">
                <a:moveTo>
                  <a:pt x="0" y="0"/>
                </a:moveTo>
                <a:lnTo>
                  <a:pt x="1543845" y="0"/>
                </a:lnTo>
                <a:lnTo>
                  <a:pt x="1543845" y="1238936"/>
                </a:lnTo>
                <a:lnTo>
                  <a:pt x="0" y="1238936"/>
                </a:lnTo>
                <a:lnTo>
                  <a:pt x="0" y="0"/>
                </a:lnTo>
                <a:close/>
              </a:path>
            </a:pathLst>
          </a:custGeom>
          <a:blipFill>
            <a:blip r:embed="rId9"/>
            <a:stretch>
              <a:fillRect/>
            </a:stretch>
          </a:blipFill>
        </p:spPr>
      </p:sp>
      <p:sp>
        <p:nvSpPr>
          <p:cNvPr id="18" name="Freeform 18"/>
          <p:cNvSpPr/>
          <p:nvPr/>
        </p:nvSpPr>
        <p:spPr>
          <a:xfrm>
            <a:off x="16349046" y="9072550"/>
            <a:ext cx="1238023" cy="1053867"/>
          </a:xfrm>
          <a:custGeom>
            <a:avLst/>
            <a:gdLst/>
            <a:ahLst/>
            <a:cxnLst/>
            <a:rect l="l" t="t" r="r" b="b"/>
            <a:pathLst>
              <a:path w="1238023" h="1053867">
                <a:moveTo>
                  <a:pt x="0" y="0"/>
                </a:moveTo>
                <a:lnTo>
                  <a:pt x="1238023" y="0"/>
                </a:lnTo>
                <a:lnTo>
                  <a:pt x="1238023" y="1053867"/>
                </a:lnTo>
                <a:lnTo>
                  <a:pt x="0" y="1053867"/>
                </a:lnTo>
                <a:lnTo>
                  <a:pt x="0" y="0"/>
                </a:lnTo>
                <a:close/>
              </a:path>
            </a:pathLst>
          </a:custGeom>
          <a:blipFill>
            <a:blip r:embed="rId10"/>
            <a:stretch>
              <a:fillRect/>
            </a:stretch>
          </a:blipFill>
        </p:spPr>
      </p:sp>
      <p:sp>
        <p:nvSpPr>
          <p:cNvPr id="19" name="Freeform 19"/>
          <p:cNvSpPr/>
          <p:nvPr/>
        </p:nvSpPr>
        <p:spPr>
          <a:xfrm rot="-2143218">
            <a:off x="-2090529" y="8090019"/>
            <a:ext cx="2966928" cy="2811164"/>
          </a:xfrm>
          <a:custGeom>
            <a:avLst/>
            <a:gdLst/>
            <a:ahLst/>
            <a:cxnLst/>
            <a:rect l="l" t="t" r="r" b="b"/>
            <a:pathLst>
              <a:path w="2966928" h="2811164">
                <a:moveTo>
                  <a:pt x="0" y="0"/>
                </a:moveTo>
                <a:lnTo>
                  <a:pt x="2966928" y="0"/>
                </a:lnTo>
                <a:lnTo>
                  <a:pt x="2966928" y="2811164"/>
                </a:lnTo>
                <a:lnTo>
                  <a:pt x="0" y="2811164"/>
                </a:lnTo>
                <a:lnTo>
                  <a:pt x="0" y="0"/>
                </a:lnTo>
                <a:close/>
              </a:path>
            </a:pathLst>
          </a:custGeom>
          <a:blipFill>
            <a:blip r:embed="rId11"/>
            <a:stretch>
              <a:fillRect/>
            </a:stretch>
          </a:blipFill>
        </p:spPr>
      </p:sp>
      <p:sp>
        <p:nvSpPr>
          <p:cNvPr id="20" name="TextBox 20"/>
          <p:cNvSpPr txBox="1"/>
          <p:nvPr/>
        </p:nvSpPr>
        <p:spPr>
          <a:xfrm>
            <a:off x="206756" y="4148444"/>
            <a:ext cx="8327644" cy="6155531"/>
          </a:xfrm>
          <a:prstGeom prst="rect">
            <a:avLst/>
          </a:prstGeom>
        </p:spPr>
        <p:txBody>
          <a:bodyPr wrap="square" lIns="0" tIns="0" rIns="0" bIns="0" rtlCol="0" anchor="t">
            <a:spAutoFit/>
          </a:bodyPr>
          <a:lstStyle/>
          <a:p>
            <a:r>
              <a:rPr lang="en-US" sz="2250" b="1" u="sng" dirty="0">
                <a:solidFill>
                  <a:schemeClr val="accent1">
                    <a:lumMod val="50000"/>
                  </a:schemeClr>
                </a:solidFill>
                <a:latin typeface="Times New Roman" panose="02020603050405020304" pitchFamily="18" charset="0"/>
                <a:cs typeface="Times New Roman" panose="02020603050405020304" pitchFamily="18" charset="0"/>
              </a:rPr>
              <a:t>Table Explanations:</a:t>
            </a:r>
          </a:p>
          <a:p>
            <a:endParaRPr lang="en-US" sz="2250" dirty="0">
              <a:solidFill>
                <a:schemeClr val="accent1">
                  <a:lumMod val="50000"/>
                </a:schemeClr>
              </a:solidFill>
              <a:latin typeface="Times New Roman" panose="02020603050405020304" pitchFamily="18" charset="0"/>
              <a:cs typeface="Times New Roman" panose="02020603050405020304" pitchFamily="18" charset="0"/>
            </a:endParaRPr>
          </a:p>
          <a:p>
            <a:r>
              <a:rPr lang="en-US" sz="2250" b="1" dirty="0">
                <a:solidFill>
                  <a:schemeClr val="accent1">
                    <a:lumMod val="50000"/>
                  </a:schemeClr>
                </a:solidFill>
                <a:latin typeface="Times New Roman" panose="02020603050405020304" pitchFamily="18" charset="0"/>
                <a:cs typeface="Times New Roman" panose="02020603050405020304" pitchFamily="18" charset="0"/>
              </a:rPr>
              <a:t>1. country</a:t>
            </a:r>
            <a:r>
              <a:rPr lang="en-US" sz="2250" dirty="0">
                <a:solidFill>
                  <a:schemeClr val="accent1">
                    <a:lumMod val="50000"/>
                  </a:schemeClr>
                </a:solidFill>
                <a:latin typeface="Times New Roman" panose="02020603050405020304" pitchFamily="18" charset="0"/>
                <a:cs typeface="Times New Roman" panose="02020603050405020304" pitchFamily="18" charset="0"/>
              </a:rPr>
              <a:t>:</a:t>
            </a:r>
          </a:p>
          <a:p>
            <a:pPr marL="0" indent="0">
              <a:buNone/>
            </a:pPr>
            <a:r>
              <a:rPr lang="en-US" sz="2250" dirty="0">
                <a:solidFill>
                  <a:schemeClr val="accent1">
                    <a:lumMod val="50000"/>
                  </a:schemeClr>
                </a:solidFill>
                <a:latin typeface="Times New Roman" panose="02020603050405020304" pitchFamily="18" charset="0"/>
                <a:cs typeface="Times New Roman" panose="02020603050405020304" pitchFamily="18" charset="0"/>
              </a:rPr>
              <a:t> - Description: A list of countries included in the dataset.</a:t>
            </a:r>
          </a:p>
          <a:p>
            <a:pPr marL="0" indent="0">
              <a:buNone/>
            </a:pPr>
            <a:r>
              <a:rPr lang="en-US" sz="2250" dirty="0">
                <a:solidFill>
                  <a:schemeClr val="accent1">
                    <a:lumMod val="50000"/>
                  </a:schemeClr>
                </a:solidFill>
                <a:latin typeface="Times New Roman" panose="02020603050405020304" pitchFamily="18" charset="0"/>
                <a:cs typeface="Times New Roman" panose="02020603050405020304" pitchFamily="18" charset="0"/>
              </a:rPr>
              <a:t> - Note: While not exhaustive, it encompasses a representative set of countries for the scope of this dataset.</a:t>
            </a:r>
          </a:p>
          <a:p>
            <a:pPr marL="0" indent="0">
              <a:buNone/>
            </a:pPr>
            <a:endParaRPr lang="en-US" sz="2250" dirty="0">
              <a:solidFill>
                <a:schemeClr val="accent1">
                  <a:lumMod val="50000"/>
                </a:schemeClr>
              </a:solidFill>
              <a:latin typeface="Times New Roman" panose="02020603050405020304" pitchFamily="18" charset="0"/>
              <a:cs typeface="Times New Roman" panose="02020603050405020304" pitchFamily="18" charset="0"/>
            </a:endParaRPr>
          </a:p>
          <a:p>
            <a:r>
              <a:rPr lang="en-US" sz="2250" b="1" dirty="0">
                <a:solidFill>
                  <a:schemeClr val="accent1">
                    <a:lumMod val="50000"/>
                  </a:schemeClr>
                </a:solidFill>
                <a:latin typeface="Times New Roman" panose="02020603050405020304" pitchFamily="18" charset="0"/>
                <a:cs typeface="Times New Roman" panose="02020603050405020304" pitchFamily="18" charset="0"/>
              </a:rPr>
              <a:t>2. university:</a:t>
            </a:r>
          </a:p>
          <a:p>
            <a:pPr marL="0" indent="0">
              <a:buNone/>
            </a:pPr>
            <a:r>
              <a:rPr lang="en-US" sz="2250" dirty="0">
                <a:solidFill>
                  <a:schemeClr val="accent1">
                    <a:lumMod val="50000"/>
                  </a:schemeClr>
                </a:solidFill>
                <a:latin typeface="Times New Roman" panose="02020603050405020304" pitchFamily="18" charset="0"/>
                <a:cs typeface="Times New Roman" panose="02020603050405020304" pitchFamily="18" charset="0"/>
              </a:rPr>
              <a:t> - Description: A list of universities ranked within the specified systems.</a:t>
            </a:r>
          </a:p>
          <a:p>
            <a:pPr marL="0" indent="0">
              <a:buNone/>
            </a:pPr>
            <a:r>
              <a:rPr lang="en-US" sz="2250" dirty="0">
                <a:solidFill>
                  <a:schemeClr val="accent1">
                    <a:lumMod val="50000"/>
                  </a:schemeClr>
                </a:solidFill>
                <a:latin typeface="Times New Roman" panose="02020603050405020304" pitchFamily="18" charset="0"/>
                <a:cs typeface="Times New Roman" panose="02020603050405020304" pitchFamily="18" charset="0"/>
              </a:rPr>
              <a:t> - Note: Each university is associated with a specific country.</a:t>
            </a:r>
          </a:p>
          <a:p>
            <a:pPr marL="0" indent="0">
              <a:buNone/>
            </a:pPr>
            <a:endParaRPr lang="en-US" sz="2250" dirty="0">
              <a:solidFill>
                <a:schemeClr val="accent1">
                  <a:lumMod val="50000"/>
                </a:schemeClr>
              </a:solidFill>
              <a:latin typeface="Times New Roman" panose="02020603050405020304" pitchFamily="18" charset="0"/>
              <a:cs typeface="Times New Roman" panose="02020603050405020304" pitchFamily="18" charset="0"/>
            </a:endParaRPr>
          </a:p>
          <a:p>
            <a:r>
              <a:rPr lang="en-US" sz="2250" b="1" dirty="0">
                <a:solidFill>
                  <a:schemeClr val="accent1">
                    <a:lumMod val="50000"/>
                  </a:schemeClr>
                </a:solidFill>
                <a:latin typeface="Times New Roman" panose="02020603050405020304" pitchFamily="18" charset="0"/>
                <a:cs typeface="Times New Roman" panose="02020603050405020304" pitchFamily="18" charset="0"/>
              </a:rPr>
              <a:t>3. ranking system:</a:t>
            </a:r>
          </a:p>
          <a:p>
            <a:pPr marL="0" indent="0">
              <a:buNone/>
            </a:pPr>
            <a:r>
              <a:rPr lang="en-US" sz="2250" dirty="0">
                <a:solidFill>
                  <a:schemeClr val="accent1">
                    <a:lumMod val="50000"/>
                  </a:schemeClr>
                </a:solidFill>
                <a:latin typeface="Times New Roman" panose="02020603050405020304" pitchFamily="18" charset="0"/>
                <a:cs typeface="Times New Roman" panose="02020603050405020304" pitchFamily="18" charset="0"/>
              </a:rPr>
              <a:t>Description: This table outlines the three distinct ranking systems used: Times Higher Education World University Ranking, Shanghai Ranking, and Center for World University Rankings.</a:t>
            </a:r>
          </a:p>
          <a:p>
            <a:pPr marL="0" indent="0">
              <a:buNone/>
            </a:pPr>
            <a:endParaRPr lang="en-US" sz="2250" dirty="0">
              <a:latin typeface="Times New Roman" panose="02020603050405020304" pitchFamily="18" charset="0"/>
              <a:cs typeface="Times New Roman" panose="02020603050405020304" pitchFamily="18" charset="0"/>
            </a:endParaRPr>
          </a:p>
          <a:p>
            <a:pPr marL="0" indent="0">
              <a:buNone/>
            </a:pPr>
            <a:endParaRPr lang="en-US" sz="2000" dirty="0">
              <a:solidFill>
                <a:schemeClr val="accent1">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1" name="TextBox 21"/>
          <p:cNvSpPr txBox="1"/>
          <p:nvPr/>
        </p:nvSpPr>
        <p:spPr>
          <a:xfrm>
            <a:off x="5323668" y="935864"/>
            <a:ext cx="7640663" cy="920751"/>
          </a:xfrm>
          <a:prstGeom prst="rect">
            <a:avLst/>
          </a:prstGeom>
        </p:spPr>
        <p:txBody>
          <a:bodyPr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DATASET</a:t>
            </a:r>
          </a:p>
        </p:txBody>
      </p:sp>
      <p:sp>
        <p:nvSpPr>
          <p:cNvPr id="22" name="TextBox 22"/>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23" name="TextBox 23"/>
          <p:cNvSpPr txBox="1"/>
          <p:nvPr/>
        </p:nvSpPr>
        <p:spPr>
          <a:xfrm>
            <a:off x="9753603" y="4161341"/>
            <a:ext cx="8153398" cy="5447645"/>
          </a:xfrm>
          <a:prstGeom prst="rect">
            <a:avLst/>
          </a:prstGeom>
        </p:spPr>
        <p:txBody>
          <a:bodyPr wrap="square" lIns="0" tIns="0" rIns="0" bIns="0" rtlCol="0" anchor="t">
            <a:spAutoFit/>
          </a:bodyPr>
          <a:lstStyle/>
          <a:p>
            <a:r>
              <a:rPr lang="en-US" sz="2250" b="1" dirty="0">
                <a:solidFill>
                  <a:schemeClr val="accent1">
                    <a:lumMod val="50000"/>
                  </a:schemeClr>
                </a:solidFill>
                <a:latin typeface="Times New Roman" panose="02020603050405020304" pitchFamily="18" charset="0"/>
                <a:cs typeface="Times New Roman" panose="02020603050405020304" pitchFamily="18" charset="0"/>
              </a:rPr>
              <a:t>4. ranking criteria:</a:t>
            </a:r>
          </a:p>
          <a:p>
            <a:pPr marL="0" indent="0">
              <a:buNone/>
            </a:pPr>
            <a:r>
              <a:rPr lang="en-US" sz="2250" dirty="0">
                <a:solidFill>
                  <a:schemeClr val="accent1">
                    <a:lumMod val="50000"/>
                  </a:schemeClr>
                </a:solidFill>
                <a:latin typeface="Times New Roman" panose="02020603050405020304" pitchFamily="18" charset="0"/>
                <a:cs typeface="Times New Roman" panose="02020603050405020304" pitchFamily="18" charset="0"/>
              </a:rPr>
              <a:t>Description: This table details the various criteria employed by each ranking system, such as Citations and Quality of Education.</a:t>
            </a:r>
          </a:p>
          <a:p>
            <a:pPr marL="0" indent="0">
              <a:buNone/>
            </a:pPr>
            <a:r>
              <a:rPr lang="en-US" sz="2250" dirty="0">
                <a:solidFill>
                  <a:schemeClr val="accent1">
                    <a:lumMod val="50000"/>
                  </a:schemeClr>
                </a:solidFill>
                <a:latin typeface="Times New Roman" panose="02020603050405020304" pitchFamily="18" charset="0"/>
                <a:cs typeface="Times New Roman" panose="02020603050405020304" pitchFamily="18" charset="0"/>
              </a:rPr>
              <a:t>Note: It also includes criteria contributing to the Total Score for each respective system</a:t>
            </a:r>
            <a:r>
              <a:rPr lang="en-US" sz="2800" dirty="0">
                <a:solidFill>
                  <a:schemeClr val="accent1">
                    <a:lumMod val="50000"/>
                  </a:schemeClr>
                </a:solidFill>
                <a:latin typeface="Times New Roman" panose="02020603050405020304" pitchFamily="18" charset="0"/>
                <a:cs typeface="Times New Roman" panose="02020603050405020304" pitchFamily="18" charset="0"/>
              </a:rPr>
              <a:t>.</a:t>
            </a:r>
          </a:p>
          <a:p>
            <a:pPr marL="0" indent="0">
              <a:buNone/>
            </a:pPr>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a:p>
            <a:pPr algn="l"/>
            <a:r>
              <a:rPr lang="en-US" sz="2250" b="1" dirty="0">
                <a:solidFill>
                  <a:schemeClr val="accent1">
                    <a:lumMod val="50000"/>
                  </a:schemeClr>
                </a:solidFill>
                <a:latin typeface="Times New Roman" panose="02020603050405020304" pitchFamily="18" charset="0"/>
                <a:cs typeface="Times New Roman" panose="02020603050405020304" pitchFamily="18" charset="0"/>
              </a:rPr>
              <a:t>5. university year:</a:t>
            </a:r>
          </a:p>
          <a:p>
            <a:pPr marL="0" indent="0" algn="l">
              <a:buNone/>
            </a:pPr>
            <a:r>
              <a:rPr lang="en-US" sz="2250" dirty="0">
                <a:solidFill>
                  <a:schemeClr val="accent1">
                    <a:lumMod val="50000"/>
                  </a:schemeClr>
                </a:solidFill>
                <a:latin typeface="Times New Roman" panose="02020603050405020304" pitchFamily="18" charset="0"/>
                <a:cs typeface="Times New Roman" panose="02020603050405020304" pitchFamily="18" charset="0"/>
              </a:rPr>
              <a:t>- Description: Contains values for measurements such as the number of students and the student-to-staff ratio for each university over several years.</a:t>
            </a:r>
          </a:p>
          <a:p>
            <a:pPr marL="0" indent="0" algn="l">
              <a:buNone/>
            </a:pPr>
            <a:endParaRPr lang="en-US" sz="2250" dirty="0">
              <a:solidFill>
                <a:schemeClr val="accent1">
                  <a:lumMod val="50000"/>
                </a:schemeClr>
              </a:solidFill>
              <a:latin typeface="Times New Roman" panose="02020603050405020304" pitchFamily="18" charset="0"/>
              <a:cs typeface="Times New Roman" panose="02020603050405020304" pitchFamily="18" charset="0"/>
            </a:endParaRPr>
          </a:p>
          <a:p>
            <a:pPr algn="l"/>
            <a:r>
              <a:rPr lang="en-US" sz="2250" b="1" dirty="0">
                <a:solidFill>
                  <a:schemeClr val="accent1">
                    <a:lumMod val="50000"/>
                  </a:schemeClr>
                </a:solidFill>
                <a:latin typeface="Times New Roman" panose="02020603050405020304" pitchFamily="18" charset="0"/>
                <a:cs typeface="Times New Roman" panose="02020603050405020304" pitchFamily="18" charset="0"/>
              </a:rPr>
              <a:t>6. university ranking year:</a:t>
            </a:r>
          </a:p>
          <a:p>
            <a:pPr marL="0" indent="0" algn="l">
              <a:buNone/>
            </a:pPr>
            <a:r>
              <a:rPr lang="en-US" sz="2250" dirty="0">
                <a:solidFill>
                  <a:schemeClr val="accent1">
                    <a:lumMod val="50000"/>
                  </a:schemeClr>
                </a:solidFill>
                <a:latin typeface="Times New Roman" panose="02020603050405020304" pitchFamily="18" charset="0"/>
                <a:cs typeface="Times New Roman" panose="02020603050405020304" pitchFamily="18" charset="0"/>
              </a:rPr>
              <a:t>- Description: This table includes the score for each year for each university, along with ranking criteria.</a:t>
            </a:r>
            <a:endParaRPr lang="en-IN" sz="2250" dirty="0">
              <a:solidFill>
                <a:schemeClr val="accent1">
                  <a:lumMod val="50000"/>
                </a:schemeClr>
              </a:solidFill>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p:txBody>
      </p:sp>
      <p:sp>
        <p:nvSpPr>
          <p:cNvPr id="24" name="Freeform 24"/>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12"/>
            <a:stretch>
              <a:fillRect/>
            </a:stretch>
          </a:blipFill>
        </p:spPr>
      </p:sp>
      <p:sp>
        <p:nvSpPr>
          <p:cNvPr id="26" name="TextBox 25">
            <a:extLst>
              <a:ext uri="{FF2B5EF4-FFF2-40B4-BE49-F238E27FC236}">
                <a16:creationId xmlns:a16="http://schemas.microsoft.com/office/drawing/2014/main" id="{57795589-F04F-86EA-DF7F-D5F6767A5EB7}"/>
              </a:ext>
            </a:extLst>
          </p:cNvPr>
          <p:cNvSpPr txBox="1"/>
          <p:nvPr/>
        </p:nvSpPr>
        <p:spPr>
          <a:xfrm>
            <a:off x="1746091" y="2179211"/>
            <a:ext cx="11969909" cy="1569660"/>
          </a:xfrm>
          <a:prstGeom prst="rect">
            <a:avLst/>
          </a:prstGeom>
          <a:noFill/>
        </p:spPr>
        <p:txBody>
          <a:bodyPr wrap="square">
            <a:spAutoFit/>
          </a:bodyPr>
          <a:lstStyle/>
          <a:p>
            <a:r>
              <a:rPr lang="en-US" sz="3200" b="1" u="sng" dirty="0">
                <a:solidFill>
                  <a:schemeClr val="accent1">
                    <a:lumMod val="50000"/>
                  </a:schemeClr>
                </a:solidFill>
                <a:latin typeface="Times New Roman" panose="02020603050405020304" pitchFamily="18" charset="0"/>
                <a:cs typeface="Times New Roman" panose="02020603050405020304" pitchFamily="18" charset="0"/>
              </a:rPr>
              <a:t>Dataset Description: </a:t>
            </a:r>
          </a:p>
          <a:p>
            <a:pPr marL="0" indent="0">
              <a:buNone/>
            </a:pPr>
            <a:r>
              <a:rPr lang="en-US" sz="3200" dirty="0">
                <a:solidFill>
                  <a:schemeClr val="accent1">
                    <a:lumMod val="50000"/>
                  </a:schemeClr>
                </a:solidFill>
                <a:latin typeface="Times New Roman" panose="02020603050405020304" pitchFamily="18" charset="0"/>
                <a:cs typeface="Times New Roman" panose="02020603050405020304" pitchFamily="18" charset="0"/>
              </a:rPr>
              <a:t>This dataset provides information on university rankings from various systems, including ranking criteria and university-specific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80">
                                          <p:stCondLst>
                                            <p:cond delay="0"/>
                                          </p:stCondLst>
                                        </p:cTn>
                                        <p:tgtEl>
                                          <p:spTgt spid="26"/>
                                        </p:tgtEl>
                                      </p:cBhvr>
                                    </p:animEffect>
                                    <p:anim calcmode="lin" valueType="num">
                                      <p:cBhvr>
                                        <p:cTn id="13"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8" dur="26">
                                          <p:stCondLst>
                                            <p:cond delay="650"/>
                                          </p:stCondLst>
                                        </p:cTn>
                                        <p:tgtEl>
                                          <p:spTgt spid="26"/>
                                        </p:tgtEl>
                                      </p:cBhvr>
                                      <p:to x="100000" y="60000"/>
                                    </p:animScale>
                                    <p:animScale>
                                      <p:cBhvr>
                                        <p:cTn id="19" dur="166" decel="50000">
                                          <p:stCondLst>
                                            <p:cond delay="676"/>
                                          </p:stCondLst>
                                        </p:cTn>
                                        <p:tgtEl>
                                          <p:spTgt spid="26"/>
                                        </p:tgtEl>
                                      </p:cBhvr>
                                      <p:to x="100000" y="100000"/>
                                    </p:animScale>
                                    <p:animScale>
                                      <p:cBhvr>
                                        <p:cTn id="20" dur="26">
                                          <p:stCondLst>
                                            <p:cond delay="1312"/>
                                          </p:stCondLst>
                                        </p:cTn>
                                        <p:tgtEl>
                                          <p:spTgt spid="26"/>
                                        </p:tgtEl>
                                      </p:cBhvr>
                                      <p:to x="100000" y="80000"/>
                                    </p:animScale>
                                    <p:animScale>
                                      <p:cBhvr>
                                        <p:cTn id="21" dur="166" decel="50000">
                                          <p:stCondLst>
                                            <p:cond delay="1338"/>
                                          </p:stCondLst>
                                        </p:cTn>
                                        <p:tgtEl>
                                          <p:spTgt spid="26"/>
                                        </p:tgtEl>
                                      </p:cBhvr>
                                      <p:to x="100000" y="100000"/>
                                    </p:animScale>
                                    <p:animScale>
                                      <p:cBhvr>
                                        <p:cTn id="22" dur="26">
                                          <p:stCondLst>
                                            <p:cond delay="1642"/>
                                          </p:stCondLst>
                                        </p:cTn>
                                        <p:tgtEl>
                                          <p:spTgt spid="26"/>
                                        </p:tgtEl>
                                      </p:cBhvr>
                                      <p:to x="100000" y="90000"/>
                                    </p:animScale>
                                    <p:animScale>
                                      <p:cBhvr>
                                        <p:cTn id="23" dur="166" decel="50000">
                                          <p:stCondLst>
                                            <p:cond delay="1668"/>
                                          </p:stCondLst>
                                        </p:cTn>
                                        <p:tgtEl>
                                          <p:spTgt spid="26"/>
                                        </p:tgtEl>
                                      </p:cBhvr>
                                      <p:to x="100000" y="100000"/>
                                    </p:animScale>
                                    <p:animScale>
                                      <p:cBhvr>
                                        <p:cTn id="24" dur="26">
                                          <p:stCondLst>
                                            <p:cond delay="1808"/>
                                          </p:stCondLst>
                                        </p:cTn>
                                        <p:tgtEl>
                                          <p:spTgt spid="26"/>
                                        </p:tgtEl>
                                      </p:cBhvr>
                                      <p:to x="100000" y="95000"/>
                                    </p:animScale>
                                    <p:animScale>
                                      <p:cBhvr>
                                        <p:cTn id="25" dur="166" decel="50000">
                                          <p:stCondLst>
                                            <p:cond delay="1834"/>
                                          </p:stCondLst>
                                        </p:cTn>
                                        <p:tgtEl>
                                          <p:spTgt spid="2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3" dur="1000" fill="hold"/>
                                        <p:tgtEl>
                                          <p:spTgt spid="3"/>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ntr" presetSubtype="0" decel="10000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1000" fill="hold"/>
                                        <p:tgtEl>
                                          <p:spTgt spid="20"/>
                                        </p:tgtEl>
                                        <p:attrNameLst>
                                          <p:attrName>ppt_w</p:attrName>
                                        </p:attrNameLst>
                                      </p:cBhvr>
                                      <p:tavLst>
                                        <p:tav tm="0">
                                          <p:val>
                                            <p:strVal val="#ppt_w+.3"/>
                                          </p:val>
                                        </p:tav>
                                        <p:tav tm="100000">
                                          <p:val>
                                            <p:strVal val="#ppt_w"/>
                                          </p:val>
                                        </p:tav>
                                      </p:tavLst>
                                    </p:anim>
                                    <p:anim calcmode="lin" valueType="num">
                                      <p:cBhvr>
                                        <p:cTn id="43" dur="1000" fill="hold"/>
                                        <p:tgtEl>
                                          <p:spTgt spid="20"/>
                                        </p:tgtEl>
                                        <p:attrNameLst>
                                          <p:attrName>ppt_h</p:attrName>
                                        </p:attrNameLst>
                                      </p:cBhvr>
                                      <p:tavLst>
                                        <p:tav tm="0">
                                          <p:val>
                                            <p:strVal val="#ppt_h"/>
                                          </p:val>
                                        </p:tav>
                                        <p:tav tm="100000">
                                          <p:val>
                                            <p:strVal val="#ppt_h"/>
                                          </p:val>
                                        </p:tav>
                                      </p:tavLst>
                                    </p:anim>
                                    <p:animEffect transition="in" filter="fade">
                                      <p:cBhvr>
                                        <p:cTn id="44" dur="10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flipV="1">
            <a:off x="1460617" y="-469708"/>
            <a:ext cx="3155161" cy="4958996"/>
          </a:xfrm>
          <a:custGeom>
            <a:avLst/>
            <a:gdLst/>
            <a:ahLst/>
            <a:cxnLst/>
            <a:rect l="l" t="t" r="r" b="b"/>
            <a:pathLst>
              <a:path w="3155161" h="4958996">
                <a:moveTo>
                  <a:pt x="0" y="4958996"/>
                </a:moveTo>
                <a:lnTo>
                  <a:pt x="3155161" y="4958996"/>
                </a:lnTo>
                <a:lnTo>
                  <a:pt x="3155161" y="0"/>
                </a:lnTo>
                <a:lnTo>
                  <a:pt x="0" y="0"/>
                </a:lnTo>
                <a:lnTo>
                  <a:pt x="0" y="4958996"/>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90519" y="3012342"/>
            <a:ext cx="17214995" cy="8307042"/>
            <a:chOff x="0" y="0"/>
            <a:chExt cx="2172975" cy="2187863"/>
          </a:xfrm>
        </p:grpSpPr>
        <p:sp>
          <p:nvSpPr>
            <p:cNvPr id="5" name="Freeform 5"/>
            <p:cNvSpPr/>
            <p:nvPr/>
          </p:nvSpPr>
          <p:spPr>
            <a:xfrm>
              <a:off x="0" y="0"/>
              <a:ext cx="2172976" cy="2187863"/>
            </a:xfrm>
            <a:custGeom>
              <a:avLst/>
              <a:gdLst/>
              <a:ahLst/>
              <a:cxnLst/>
              <a:rect l="l" t="t" r="r" b="b"/>
              <a:pathLst>
                <a:path w="2172976" h="2187863">
                  <a:moveTo>
                    <a:pt x="0" y="0"/>
                  </a:moveTo>
                  <a:lnTo>
                    <a:pt x="2172976" y="0"/>
                  </a:lnTo>
                  <a:lnTo>
                    <a:pt x="2172976" y="2187863"/>
                  </a:lnTo>
                  <a:lnTo>
                    <a:pt x="0" y="2187863"/>
                  </a:lnTo>
                  <a:close/>
                </a:path>
              </a:pathLst>
            </a:custGeom>
            <a:solidFill>
              <a:srgbClr val="FFFFFF"/>
            </a:solidFill>
          </p:spPr>
        </p:sp>
        <p:sp>
          <p:nvSpPr>
            <p:cNvPr id="6" name="TextBox 6"/>
            <p:cNvSpPr txBox="1"/>
            <p:nvPr/>
          </p:nvSpPr>
          <p:spPr>
            <a:xfrm>
              <a:off x="0" y="28575"/>
              <a:ext cx="2172975" cy="2159288"/>
            </a:xfrm>
            <a:prstGeom prst="rect">
              <a:avLst/>
            </a:prstGeom>
          </p:spPr>
          <p:txBody>
            <a:bodyPr lIns="50800" tIns="50800" rIns="50800" bIns="50800" rtlCol="0" anchor="ctr"/>
            <a:lstStyle/>
            <a:p>
              <a:pPr>
                <a:lnSpc>
                  <a:spcPts val="2199"/>
                </a:lnSpc>
              </a:pPr>
              <a:endParaRPr/>
            </a:p>
          </p:txBody>
        </p:sp>
      </p:grpSp>
      <p:sp>
        <p:nvSpPr>
          <p:cNvPr id="9" name="TextBox 9"/>
          <p:cNvSpPr txBox="1"/>
          <p:nvPr/>
        </p:nvSpPr>
        <p:spPr>
          <a:xfrm>
            <a:off x="9278914" y="3129441"/>
            <a:ext cx="8158552" cy="8486522"/>
          </a:xfrm>
          <a:prstGeom prst="rect">
            <a:avLst/>
          </a:prstGeom>
        </p:spPr>
        <p:txBody>
          <a:bodyPr lIns="50800" tIns="50800" rIns="50800" bIns="50800" rtlCol="0" anchor="ctr"/>
          <a:lstStyle/>
          <a:p>
            <a:pPr algn="ctr">
              <a:lnSpc>
                <a:spcPts val="2199"/>
              </a:lnSpc>
            </a:pPr>
            <a:endParaRPr/>
          </a:p>
        </p:txBody>
      </p:sp>
      <p:grpSp>
        <p:nvGrpSpPr>
          <p:cNvPr id="10" name="Group 10"/>
          <p:cNvGrpSpPr/>
          <p:nvPr/>
        </p:nvGrpSpPr>
        <p:grpSpPr>
          <a:xfrm>
            <a:off x="16230600" y="0"/>
            <a:ext cx="1474915" cy="2009790"/>
            <a:chOff x="0" y="0"/>
            <a:chExt cx="660400" cy="899893"/>
          </a:xfrm>
        </p:grpSpPr>
        <p:sp>
          <p:nvSpPr>
            <p:cNvPr id="11" name="Freeform 11"/>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12" name="TextBox 12"/>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3" name="Freeform 13"/>
          <p:cNvSpPr/>
          <p:nvPr/>
        </p:nvSpPr>
        <p:spPr>
          <a:xfrm>
            <a:off x="12750951" y="6127960"/>
            <a:ext cx="3303043" cy="5191423"/>
          </a:xfrm>
          <a:custGeom>
            <a:avLst/>
            <a:gdLst/>
            <a:ahLst/>
            <a:cxnLst/>
            <a:rect l="l" t="t" r="r" b="b"/>
            <a:pathLst>
              <a:path w="3303043" h="5191423">
                <a:moveTo>
                  <a:pt x="0" y="0"/>
                </a:moveTo>
                <a:lnTo>
                  <a:pt x="3303043" y="0"/>
                </a:lnTo>
                <a:lnTo>
                  <a:pt x="3303043" y="5191423"/>
                </a:lnTo>
                <a:lnTo>
                  <a:pt x="0" y="51914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rot="-2044504">
            <a:off x="19900" y="1070647"/>
            <a:ext cx="2017600" cy="2607560"/>
          </a:xfrm>
          <a:custGeom>
            <a:avLst/>
            <a:gdLst/>
            <a:ahLst/>
            <a:cxnLst/>
            <a:rect l="l" t="t" r="r" b="b"/>
            <a:pathLst>
              <a:path w="2017600" h="2607560">
                <a:moveTo>
                  <a:pt x="0" y="0"/>
                </a:moveTo>
                <a:lnTo>
                  <a:pt x="2017600" y="0"/>
                </a:lnTo>
                <a:lnTo>
                  <a:pt x="2017600" y="2607560"/>
                </a:lnTo>
                <a:lnTo>
                  <a:pt x="0" y="2607560"/>
                </a:lnTo>
                <a:lnTo>
                  <a:pt x="0" y="0"/>
                </a:lnTo>
                <a:close/>
              </a:path>
            </a:pathLst>
          </a:custGeom>
          <a:blipFill>
            <a:blip r:embed="rId5"/>
            <a:stretch>
              <a:fillRect/>
            </a:stretch>
          </a:blipFill>
        </p:spPr>
      </p:sp>
      <p:sp>
        <p:nvSpPr>
          <p:cNvPr id="15" name="Freeform 15"/>
          <p:cNvSpPr/>
          <p:nvPr/>
        </p:nvSpPr>
        <p:spPr>
          <a:xfrm>
            <a:off x="15218188" y="8645562"/>
            <a:ext cx="2861837" cy="2961798"/>
          </a:xfrm>
          <a:custGeom>
            <a:avLst/>
            <a:gdLst/>
            <a:ahLst/>
            <a:cxnLst/>
            <a:rect l="l" t="t" r="r" b="b"/>
            <a:pathLst>
              <a:path w="2861837" h="2961798">
                <a:moveTo>
                  <a:pt x="0" y="0"/>
                </a:moveTo>
                <a:lnTo>
                  <a:pt x="2861837" y="0"/>
                </a:lnTo>
                <a:lnTo>
                  <a:pt x="2861837" y="2961797"/>
                </a:lnTo>
                <a:lnTo>
                  <a:pt x="0" y="2961797"/>
                </a:lnTo>
                <a:lnTo>
                  <a:pt x="0" y="0"/>
                </a:lnTo>
                <a:close/>
              </a:path>
            </a:pathLst>
          </a:custGeom>
          <a:blipFill>
            <a:blip r:embed="rId6"/>
            <a:stretch>
              <a:fillRect/>
            </a:stretch>
          </a:blipFill>
        </p:spPr>
      </p:sp>
      <p:sp>
        <p:nvSpPr>
          <p:cNvPr id="16" name="Freeform 16"/>
          <p:cNvSpPr/>
          <p:nvPr/>
        </p:nvSpPr>
        <p:spPr>
          <a:xfrm>
            <a:off x="7836855" y="8733808"/>
            <a:ext cx="1307145" cy="1048984"/>
          </a:xfrm>
          <a:custGeom>
            <a:avLst/>
            <a:gdLst/>
            <a:ahLst/>
            <a:cxnLst/>
            <a:rect l="l" t="t" r="r" b="b"/>
            <a:pathLst>
              <a:path w="1307145" h="1048984">
                <a:moveTo>
                  <a:pt x="0" y="0"/>
                </a:moveTo>
                <a:lnTo>
                  <a:pt x="1307145" y="0"/>
                </a:lnTo>
                <a:lnTo>
                  <a:pt x="1307145" y="1048984"/>
                </a:lnTo>
                <a:lnTo>
                  <a:pt x="0" y="1048984"/>
                </a:lnTo>
                <a:lnTo>
                  <a:pt x="0" y="0"/>
                </a:lnTo>
                <a:close/>
              </a:path>
            </a:pathLst>
          </a:custGeom>
          <a:blipFill>
            <a:blip r:embed="rId7"/>
            <a:stretch>
              <a:fillRect/>
            </a:stretch>
          </a:blipFill>
        </p:spPr>
      </p:sp>
      <p:sp>
        <p:nvSpPr>
          <p:cNvPr id="17" name="Freeform 17"/>
          <p:cNvSpPr/>
          <p:nvPr/>
        </p:nvSpPr>
        <p:spPr>
          <a:xfrm flipH="1">
            <a:off x="11891393" y="2508731"/>
            <a:ext cx="1072938" cy="1007221"/>
          </a:xfrm>
          <a:custGeom>
            <a:avLst/>
            <a:gdLst/>
            <a:ahLst/>
            <a:cxnLst/>
            <a:rect l="l" t="t" r="r" b="b"/>
            <a:pathLst>
              <a:path w="1072938" h="1007221">
                <a:moveTo>
                  <a:pt x="1072938" y="0"/>
                </a:moveTo>
                <a:lnTo>
                  <a:pt x="0" y="0"/>
                </a:lnTo>
                <a:lnTo>
                  <a:pt x="0" y="1007221"/>
                </a:lnTo>
                <a:lnTo>
                  <a:pt x="1072938" y="1007221"/>
                </a:lnTo>
                <a:lnTo>
                  <a:pt x="1072938" y="0"/>
                </a:lnTo>
                <a:close/>
              </a:path>
            </a:pathLst>
          </a:custGeom>
          <a:blipFill>
            <a:blip r:embed="rId8"/>
            <a:stretch>
              <a:fillRect/>
            </a:stretch>
          </a:blipFill>
        </p:spPr>
      </p:sp>
      <p:sp>
        <p:nvSpPr>
          <p:cNvPr id="18" name="TextBox 18"/>
          <p:cNvSpPr txBox="1"/>
          <p:nvPr/>
        </p:nvSpPr>
        <p:spPr>
          <a:xfrm>
            <a:off x="1201645" y="3902860"/>
            <a:ext cx="15447956" cy="4431983"/>
          </a:xfrm>
          <a:prstGeom prst="rect">
            <a:avLst/>
          </a:prstGeom>
        </p:spPr>
        <p:txBody>
          <a:bodyPr wrap="square" lIns="0" tIns="0" rIns="0" bIns="0" rtlCol="0" anchor="t">
            <a:spAutoFit/>
          </a:bodyPr>
          <a:lstStyle/>
          <a:p>
            <a:r>
              <a:rPr lang="en-US" sz="3200" dirty="0">
                <a:solidFill>
                  <a:schemeClr val="accent1">
                    <a:lumMod val="50000"/>
                  </a:schemeClr>
                </a:solidFill>
                <a:latin typeface="Times New Roman" panose="02020603050405020304" pitchFamily="18" charset="0"/>
                <a:cs typeface="Times New Roman" panose="02020603050405020304" pitchFamily="18" charset="0"/>
              </a:rPr>
              <a:t>During the data preprocessing for the "Global University Analytics Success" dashboard, I conducted thorough </a:t>
            </a:r>
            <a:r>
              <a:rPr lang="en-US" sz="3200" b="1" dirty="0">
                <a:solidFill>
                  <a:schemeClr val="accent1">
                    <a:lumMod val="50000"/>
                  </a:schemeClr>
                </a:solidFill>
                <a:latin typeface="Times New Roman" panose="02020603050405020304" pitchFamily="18" charset="0"/>
                <a:cs typeface="Times New Roman" panose="02020603050405020304" pitchFamily="18" charset="0"/>
              </a:rPr>
              <a:t>data cleaning</a:t>
            </a:r>
            <a:r>
              <a:rPr lang="en-US" sz="3200" dirty="0">
                <a:solidFill>
                  <a:schemeClr val="accent1">
                    <a:lumMod val="50000"/>
                  </a:schemeClr>
                </a:solidFill>
                <a:latin typeface="Times New Roman" panose="02020603050405020304" pitchFamily="18" charset="0"/>
                <a:cs typeface="Times New Roman" panose="02020603050405020304" pitchFamily="18" charset="0"/>
              </a:rPr>
              <a:t>, eliminating missing values, duplicates, and ensuring consistency in university names and country data. In the </a:t>
            </a:r>
            <a:r>
              <a:rPr lang="en-US" sz="3200" b="1" dirty="0">
                <a:solidFill>
                  <a:schemeClr val="accent1">
                    <a:lumMod val="50000"/>
                  </a:schemeClr>
                </a:solidFill>
                <a:latin typeface="Times New Roman" panose="02020603050405020304" pitchFamily="18" charset="0"/>
                <a:cs typeface="Times New Roman" panose="02020603050405020304" pitchFamily="18" charset="0"/>
              </a:rPr>
              <a:t>data transformation</a:t>
            </a:r>
            <a:r>
              <a:rPr lang="en-US" sz="3200" dirty="0">
                <a:solidFill>
                  <a:schemeClr val="accent1">
                    <a:lumMod val="50000"/>
                  </a:schemeClr>
                </a:solidFill>
                <a:latin typeface="Times New Roman" panose="02020603050405020304" pitchFamily="18" charset="0"/>
                <a:cs typeface="Times New Roman" panose="02020603050405020304" pitchFamily="18" charset="0"/>
              </a:rPr>
              <a:t> phase, I created new measures like student success rates and faculty-to-student ratios to provide insightful metrics. Additionally, I utilized </a:t>
            </a:r>
            <a:r>
              <a:rPr lang="en-US" sz="3200" b="1" dirty="0">
                <a:solidFill>
                  <a:schemeClr val="accent1">
                    <a:lumMod val="50000"/>
                  </a:schemeClr>
                </a:solidFill>
                <a:latin typeface="Times New Roman" panose="02020603050405020304" pitchFamily="18" charset="0"/>
                <a:cs typeface="Times New Roman" panose="02020603050405020304" pitchFamily="18" charset="0"/>
              </a:rPr>
              <a:t>quick measures</a:t>
            </a:r>
            <a:r>
              <a:rPr lang="en-US" sz="3200" dirty="0">
                <a:solidFill>
                  <a:schemeClr val="accent1">
                    <a:lumMod val="50000"/>
                  </a:schemeClr>
                </a:solidFill>
                <a:latin typeface="Times New Roman" panose="02020603050405020304" pitchFamily="18" charset="0"/>
                <a:cs typeface="Times New Roman" panose="02020603050405020304" pitchFamily="18" charset="0"/>
              </a:rPr>
              <a:t> to automate calculations for yearly trends and regional ranking comparisons and many more. To optimize performance, I applied </a:t>
            </a:r>
            <a:r>
              <a:rPr lang="en-US" sz="3200" b="1" dirty="0">
                <a:solidFill>
                  <a:schemeClr val="accent1">
                    <a:lumMod val="50000"/>
                  </a:schemeClr>
                </a:solidFill>
                <a:latin typeface="Times New Roman" panose="02020603050405020304" pitchFamily="18" charset="0"/>
                <a:cs typeface="Times New Roman" panose="02020603050405020304" pitchFamily="18" charset="0"/>
              </a:rPr>
              <a:t>data reduction</a:t>
            </a:r>
            <a:r>
              <a:rPr lang="en-US" sz="3200" dirty="0">
                <a:solidFill>
                  <a:schemeClr val="accent1">
                    <a:lumMod val="50000"/>
                  </a:schemeClr>
                </a:solidFill>
                <a:latin typeface="Times New Roman" panose="02020603050405020304" pitchFamily="18" charset="0"/>
                <a:cs typeface="Times New Roman" panose="02020603050405020304" pitchFamily="18" charset="0"/>
              </a:rPr>
              <a:t> techniques by filtering out irrelevant columns and focusing on key variables such as university rankings, research output, and graduation rates. This streamlined the dataset and ensured that the dashboard delivered meaningful insights.</a:t>
            </a:r>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9" name="TextBox 19"/>
          <p:cNvSpPr txBox="1"/>
          <p:nvPr/>
        </p:nvSpPr>
        <p:spPr>
          <a:xfrm>
            <a:off x="3396144" y="1248271"/>
            <a:ext cx="11325932" cy="887422"/>
          </a:xfrm>
          <a:prstGeom prst="rect">
            <a:avLst/>
          </a:prstGeom>
        </p:spPr>
        <p:txBody>
          <a:bodyPr wrap="square"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DATA PREPROCESSING</a:t>
            </a:r>
          </a:p>
        </p:txBody>
      </p:sp>
      <p:sp>
        <p:nvSpPr>
          <p:cNvPr id="20" name="TextBox 20"/>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22" name="Freeform 22"/>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9"/>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94170" y="3086100"/>
            <a:ext cx="5397987" cy="8484066"/>
          </a:xfrm>
          <a:custGeom>
            <a:avLst/>
            <a:gdLst/>
            <a:ahLst/>
            <a:cxnLst/>
            <a:rect l="l" t="t" r="r" b="b"/>
            <a:pathLst>
              <a:path w="5397987" h="8484066">
                <a:moveTo>
                  <a:pt x="0" y="0"/>
                </a:moveTo>
                <a:lnTo>
                  <a:pt x="5397987" y="0"/>
                </a:lnTo>
                <a:lnTo>
                  <a:pt x="5397987" y="8484066"/>
                </a:lnTo>
                <a:lnTo>
                  <a:pt x="0" y="84840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1058832"/>
            <a:ext cx="18288000" cy="8199468"/>
            <a:chOff x="0" y="0"/>
            <a:chExt cx="4816593" cy="2159531"/>
          </a:xfrm>
        </p:grpSpPr>
        <p:sp>
          <p:nvSpPr>
            <p:cNvPr id="5" name="Freeform 5"/>
            <p:cNvSpPr/>
            <p:nvPr/>
          </p:nvSpPr>
          <p:spPr>
            <a:xfrm>
              <a:off x="0" y="0"/>
              <a:ext cx="4816592" cy="2159531"/>
            </a:xfrm>
            <a:custGeom>
              <a:avLst/>
              <a:gdLst/>
              <a:ahLst/>
              <a:cxnLst/>
              <a:rect l="l" t="t" r="r" b="b"/>
              <a:pathLst>
                <a:path w="4816592" h="2159531">
                  <a:moveTo>
                    <a:pt x="0" y="0"/>
                  </a:moveTo>
                  <a:lnTo>
                    <a:pt x="4816592" y="0"/>
                  </a:lnTo>
                  <a:lnTo>
                    <a:pt x="4816592" y="2159531"/>
                  </a:lnTo>
                  <a:lnTo>
                    <a:pt x="0" y="2159531"/>
                  </a:lnTo>
                  <a:close/>
                </a:path>
              </a:pathLst>
            </a:custGeom>
            <a:solidFill>
              <a:srgbClr val="FFFFFF"/>
            </a:solidFill>
          </p:spPr>
        </p:sp>
        <p:sp>
          <p:nvSpPr>
            <p:cNvPr id="6" name="TextBox 6"/>
            <p:cNvSpPr txBox="1"/>
            <p:nvPr/>
          </p:nvSpPr>
          <p:spPr>
            <a:xfrm>
              <a:off x="0" y="38100"/>
              <a:ext cx="4816593" cy="2121431"/>
            </a:xfrm>
            <a:prstGeom prst="rect">
              <a:avLst/>
            </a:prstGeom>
          </p:spPr>
          <p:txBody>
            <a:bodyPr lIns="50800" tIns="50800" rIns="50800" bIns="50800" rtlCol="0" anchor="ctr"/>
            <a:lstStyle/>
            <a:p>
              <a:pPr algn="ctr">
                <a:lnSpc>
                  <a:spcPts val="2199"/>
                </a:lnSpc>
              </a:pPr>
              <a:endParaRPr/>
            </a:p>
          </p:txBody>
        </p:sp>
      </p:grpSp>
      <p:sp>
        <p:nvSpPr>
          <p:cNvPr id="7" name="Freeform 7"/>
          <p:cNvSpPr/>
          <p:nvPr/>
        </p:nvSpPr>
        <p:spPr>
          <a:xfrm rot="-3106231">
            <a:off x="-1565860" y="-897530"/>
            <a:ext cx="5189120" cy="2594560"/>
          </a:xfrm>
          <a:custGeom>
            <a:avLst/>
            <a:gdLst/>
            <a:ahLst/>
            <a:cxnLst/>
            <a:rect l="l" t="t" r="r" b="b"/>
            <a:pathLst>
              <a:path w="5189120" h="2594560">
                <a:moveTo>
                  <a:pt x="0" y="0"/>
                </a:moveTo>
                <a:lnTo>
                  <a:pt x="5189120" y="0"/>
                </a:lnTo>
                <a:lnTo>
                  <a:pt x="5189120" y="2594560"/>
                </a:lnTo>
                <a:lnTo>
                  <a:pt x="0" y="2594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5400000">
            <a:off x="13851070" y="-23805"/>
            <a:ext cx="1283303" cy="2057400"/>
          </a:xfrm>
          <a:custGeom>
            <a:avLst/>
            <a:gdLst/>
            <a:ahLst/>
            <a:cxnLst/>
            <a:rect l="l" t="t" r="r" b="b"/>
            <a:pathLst>
              <a:path w="1283303" h="2057400">
                <a:moveTo>
                  <a:pt x="0" y="0"/>
                </a:moveTo>
                <a:lnTo>
                  <a:pt x="1283304" y="0"/>
                </a:lnTo>
                <a:lnTo>
                  <a:pt x="128330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p:nvPr/>
        </p:nvGrpSpPr>
        <p:grpSpPr>
          <a:xfrm>
            <a:off x="16230600" y="0"/>
            <a:ext cx="1474915" cy="2009790"/>
            <a:chOff x="0" y="0"/>
            <a:chExt cx="660400" cy="899893"/>
          </a:xfrm>
        </p:grpSpPr>
        <p:sp>
          <p:nvSpPr>
            <p:cNvPr id="11" name="Freeform 11"/>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12" name="TextBox 12"/>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3" name="Freeform 13"/>
          <p:cNvSpPr/>
          <p:nvPr/>
        </p:nvSpPr>
        <p:spPr>
          <a:xfrm>
            <a:off x="14665831" y="4789275"/>
            <a:ext cx="3774645" cy="5161908"/>
          </a:xfrm>
          <a:custGeom>
            <a:avLst/>
            <a:gdLst/>
            <a:ahLst/>
            <a:cxnLst/>
            <a:rect l="l" t="t" r="r" b="b"/>
            <a:pathLst>
              <a:path w="3774645" h="5161908">
                <a:moveTo>
                  <a:pt x="0" y="0"/>
                </a:moveTo>
                <a:lnTo>
                  <a:pt x="3774645" y="0"/>
                </a:lnTo>
                <a:lnTo>
                  <a:pt x="3774645" y="5161908"/>
                </a:lnTo>
                <a:lnTo>
                  <a:pt x="0" y="5161908"/>
                </a:lnTo>
                <a:lnTo>
                  <a:pt x="0" y="0"/>
                </a:lnTo>
                <a:close/>
              </a:path>
            </a:pathLst>
          </a:custGeom>
          <a:blipFill>
            <a:blip r:embed="rId11"/>
            <a:stretch>
              <a:fillRect/>
            </a:stretch>
          </a:blipFill>
        </p:spPr>
      </p:sp>
      <p:sp>
        <p:nvSpPr>
          <p:cNvPr id="14" name="Freeform 14"/>
          <p:cNvSpPr/>
          <p:nvPr/>
        </p:nvSpPr>
        <p:spPr>
          <a:xfrm rot="437024">
            <a:off x="700007" y="7926664"/>
            <a:ext cx="1832034" cy="1954169"/>
          </a:xfrm>
          <a:custGeom>
            <a:avLst/>
            <a:gdLst/>
            <a:ahLst/>
            <a:cxnLst/>
            <a:rect l="l" t="t" r="r" b="b"/>
            <a:pathLst>
              <a:path w="1832034" h="1954169">
                <a:moveTo>
                  <a:pt x="0" y="0"/>
                </a:moveTo>
                <a:lnTo>
                  <a:pt x="1832034" y="0"/>
                </a:lnTo>
                <a:lnTo>
                  <a:pt x="1832034" y="1954169"/>
                </a:lnTo>
                <a:lnTo>
                  <a:pt x="0" y="1954169"/>
                </a:lnTo>
                <a:lnTo>
                  <a:pt x="0" y="0"/>
                </a:lnTo>
                <a:close/>
              </a:path>
            </a:pathLst>
          </a:custGeom>
          <a:blipFill>
            <a:blip r:embed="rId12"/>
            <a:stretch>
              <a:fillRect/>
            </a:stretch>
          </a:blipFill>
        </p:spPr>
      </p:sp>
      <p:sp>
        <p:nvSpPr>
          <p:cNvPr id="17" name="TextBox 17"/>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13"/>
            <a:stretch>
              <a:fillRect/>
            </a:stretch>
          </a:blipFill>
        </p:spPr>
      </p:sp>
      <p:pic>
        <p:nvPicPr>
          <p:cNvPr id="19" name="Picture 18">
            <a:extLst>
              <a:ext uri="{FF2B5EF4-FFF2-40B4-BE49-F238E27FC236}">
                <a16:creationId xmlns:a16="http://schemas.microsoft.com/office/drawing/2014/main" id="{08C1DAAD-50E8-A4FA-BCF2-B7004DE7E0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24200" y="1646547"/>
            <a:ext cx="11887199" cy="7175811"/>
          </a:xfrm>
          <a:prstGeom prst="rect">
            <a:avLst/>
          </a:prstGeom>
          <a:ln w="28575">
            <a:solidFill>
              <a:schemeClr val="bg2">
                <a:lumMod val="10000"/>
              </a:schemeClr>
            </a:solidFill>
          </a:ln>
        </p:spPr>
      </p:pic>
    </p:spTree>
    <p:extLst>
      <p:ext uri="{BB962C8B-B14F-4D97-AF65-F5344CB8AC3E}">
        <p14:creationId xmlns:p14="http://schemas.microsoft.com/office/powerpoint/2010/main" val="145691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flipV="1">
            <a:off x="1460617" y="-469708"/>
            <a:ext cx="3155161" cy="4958996"/>
          </a:xfrm>
          <a:custGeom>
            <a:avLst/>
            <a:gdLst/>
            <a:ahLst/>
            <a:cxnLst/>
            <a:rect l="l" t="t" r="r" b="b"/>
            <a:pathLst>
              <a:path w="3155161" h="4958996">
                <a:moveTo>
                  <a:pt x="0" y="4958996"/>
                </a:moveTo>
                <a:lnTo>
                  <a:pt x="3155161" y="4958996"/>
                </a:lnTo>
                <a:lnTo>
                  <a:pt x="3155161" y="0"/>
                </a:lnTo>
                <a:lnTo>
                  <a:pt x="0" y="0"/>
                </a:lnTo>
                <a:lnTo>
                  <a:pt x="0" y="495899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9278914" y="3129441"/>
            <a:ext cx="8158552" cy="8486522"/>
          </a:xfrm>
          <a:prstGeom prst="rect">
            <a:avLst/>
          </a:prstGeom>
        </p:spPr>
        <p:txBody>
          <a:bodyPr lIns="50800" tIns="50800" rIns="50800" bIns="50800" rtlCol="0" anchor="ctr"/>
          <a:lstStyle/>
          <a:p>
            <a:pPr algn="ctr">
              <a:lnSpc>
                <a:spcPts val="2199"/>
              </a:lnSpc>
            </a:pPr>
            <a:endParaRPr/>
          </a:p>
        </p:txBody>
      </p:sp>
      <p:grpSp>
        <p:nvGrpSpPr>
          <p:cNvPr id="10" name="Group 10"/>
          <p:cNvGrpSpPr/>
          <p:nvPr/>
        </p:nvGrpSpPr>
        <p:grpSpPr>
          <a:xfrm>
            <a:off x="16230600" y="0"/>
            <a:ext cx="1474915" cy="2009790"/>
            <a:chOff x="0" y="0"/>
            <a:chExt cx="660400" cy="899893"/>
          </a:xfrm>
        </p:grpSpPr>
        <p:sp>
          <p:nvSpPr>
            <p:cNvPr id="11" name="Freeform 11"/>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12" name="TextBox 12"/>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3" name="Freeform 13"/>
          <p:cNvSpPr/>
          <p:nvPr/>
        </p:nvSpPr>
        <p:spPr>
          <a:xfrm>
            <a:off x="12750951" y="6127960"/>
            <a:ext cx="3303043" cy="5191423"/>
          </a:xfrm>
          <a:custGeom>
            <a:avLst/>
            <a:gdLst/>
            <a:ahLst/>
            <a:cxnLst/>
            <a:rect l="l" t="t" r="r" b="b"/>
            <a:pathLst>
              <a:path w="3303043" h="5191423">
                <a:moveTo>
                  <a:pt x="0" y="0"/>
                </a:moveTo>
                <a:lnTo>
                  <a:pt x="3303043" y="0"/>
                </a:lnTo>
                <a:lnTo>
                  <a:pt x="3303043" y="5191423"/>
                </a:lnTo>
                <a:lnTo>
                  <a:pt x="0" y="51914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rot="-2044504">
            <a:off x="19900" y="1070647"/>
            <a:ext cx="2017600" cy="2607560"/>
          </a:xfrm>
          <a:custGeom>
            <a:avLst/>
            <a:gdLst/>
            <a:ahLst/>
            <a:cxnLst/>
            <a:rect l="l" t="t" r="r" b="b"/>
            <a:pathLst>
              <a:path w="2017600" h="2607560">
                <a:moveTo>
                  <a:pt x="0" y="0"/>
                </a:moveTo>
                <a:lnTo>
                  <a:pt x="2017600" y="0"/>
                </a:lnTo>
                <a:lnTo>
                  <a:pt x="2017600" y="2607560"/>
                </a:lnTo>
                <a:lnTo>
                  <a:pt x="0" y="2607560"/>
                </a:lnTo>
                <a:lnTo>
                  <a:pt x="0" y="0"/>
                </a:lnTo>
                <a:close/>
              </a:path>
            </a:pathLst>
          </a:custGeom>
          <a:blipFill>
            <a:blip r:embed="rId5"/>
            <a:stretch>
              <a:fillRect/>
            </a:stretch>
          </a:blipFill>
        </p:spPr>
      </p:sp>
      <p:sp>
        <p:nvSpPr>
          <p:cNvPr id="15" name="Freeform 15"/>
          <p:cNvSpPr/>
          <p:nvPr/>
        </p:nvSpPr>
        <p:spPr>
          <a:xfrm>
            <a:off x="15113003" y="8316388"/>
            <a:ext cx="2861837" cy="2961798"/>
          </a:xfrm>
          <a:custGeom>
            <a:avLst/>
            <a:gdLst/>
            <a:ahLst/>
            <a:cxnLst/>
            <a:rect l="l" t="t" r="r" b="b"/>
            <a:pathLst>
              <a:path w="2861837" h="2961798">
                <a:moveTo>
                  <a:pt x="0" y="0"/>
                </a:moveTo>
                <a:lnTo>
                  <a:pt x="2861837" y="0"/>
                </a:lnTo>
                <a:lnTo>
                  <a:pt x="2861837" y="2961797"/>
                </a:lnTo>
                <a:lnTo>
                  <a:pt x="0" y="2961797"/>
                </a:lnTo>
                <a:lnTo>
                  <a:pt x="0" y="0"/>
                </a:lnTo>
                <a:close/>
              </a:path>
            </a:pathLst>
          </a:custGeom>
          <a:blipFill>
            <a:blip r:embed="rId6"/>
            <a:stretch>
              <a:fillRect/>
            </a:stretch>
          </a:blipFill>
        </p:spPr>
      </p:sp>
      <p:sp>
        <p:nvSpPr>
          <p:cNvPr id="19" name="TextBox 19"/>
          <p:cNvSpPr txBox="1"/>
          <p:nvPr/>
        </p:nvSpPr>
        <p:spPr>
          <a:xfrm>
            <a:off x="3396144" y="1248271"/>
            <a:ext cx="11325932" cy="887422"/>
          </a:xfrm>
          <a:prstGeom prst="rect">
            <a:avLst/>
          </a:prstGeom>
        </p:spPr>
        <p:txBody>
          <a:bodyPr wrap="square"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MODEL VIEW</a:t>
            </a:r>
          </a:p>
        </p:txBody>
      </p:sp>
      <p:sp>
        <p:nvSpPr>
          <p:cNvPr id="20" name="TextBox 20"/>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22" name="Freeform 22"/>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7"/>
            <a:stretch>
              <a:fillRect/>
            </a:stretch>
          </a:blipFill>
        </p:spPr>
      </p:sp>
      <p:pic>
        <p:nvPicPr>
          <p:cNvPr id="8" name="Picture 7">
            <a:extLst>
              <a:ext uri="{FF2B5EF4-FFF2-40B4-BE49-F238E27FC236}">
                <a16:creationId xmlns:a16="http://schemas.microsoft.com/office/drawing/2014/main" id="{6C929AB6-0BB7-AD11-9A85-CC42EECE0555}"/>
              </a:ext>
            </a:extLst>
          </p:cNvPr>
          <p:cNvPicPr>
            <a:picLocks noChangeAspect="1"/>
          </p:cNvPicPr>
          <p:nvPr/>
        </p:nvPicPr>
        <p:blipFill>
          <a:blip r:embed="rId8"/>
          <a:stretch>
            <a:fillRect/>
          </a:stretch>
        </p:blipFill>
        <p:spPr>
          <a:xfrm>
            <a:off x="2528163" y="2746840"/>
            <a:ext cx="13736727" cy="711160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1984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6" name="Freeform 6"/>
          <p:cNvSpPr/>
          <p:nvPr/>
        </p:nvSpPr>
        <p:spPr>
          <a:xfrm>
            <a:off x="2216658" y="-642732"/>
            <a:ext cx="4223237" cy="2111619"/>
          </a:xfrm>
          <a:custGeom>
            <a:avLst/>
            <a:gdLst/>
            <a:ahLst/>
            <a:cxnLst/>
            <a:rect l="l" t="t" r="r" b="b"/>
            <a:pathLst>
              <a:path w="4223237" h="2111619">
                <a:moveTo>
                  <a:pt x="0" y="0"/>
                </a:moveTo>
                <a:lnTo>
                  <a:pt x="4223237" y="0"/>
                </a:lnTo>
                <a:lnTo>
                  <a:pt x="4223237" y="2111619"/>
                </a:lnTo>
                <a:lnTo>
                  <a:pt x="0" y="2111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6230600" y="0"/>
            <a:ext cx="1474915" cy="2009790"/>
            <a:chOff x="0" y="0"/>
            <a:chExt cx="660400" cy="899893"/>
          </a:xfrm>
        </p:grpSpPr>
        <p:sp>
          <p:nvSpPr>
            <p:cNvPr id="8" name="Freeform 8"/>
            <p:cNvSpPr/>
            <p:nvPr/>
          </p:nvSpPr>
          <p:spPr>
            <a:xfrm>
              <a:off x="0" y="0"/>
              <a:ext cx="660400" cy="899893"/>
            </a:xfrm>
            <a:custGeom>
              <a:avLst/>
              <a:gdLst/>
              <a:ahLst/>
              <a:cxnLst/>
              <a:rect l="l" t="t" r="r" b="b"/>
              <a:pathLst>
                <a:path w="660400" h="899893">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id="9" name="TextBox 9"/>
            <p:cNvSpPr txBox="1"/>
            <p:nvPr/>
          </p:nvSpPr>
          <p:spPr>
            <a:xfrm>
              <a:off x="0" y="28575"/>
              <a:ext cx="660400" cy="744318"/>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1746091" y="-187185"/>
            <a:ext cx="3492182" cy="3439800"/>
          </a:xfrm>
          <a:custGeom>
            <a:avLst/>
            <a:gdLst/>
            <a:ahLst/>
            <a:cxnLst/>
            <a:rect l="l" t="t" r="r" b="b"/>
            <a:pathLst>
              <a:path w="3492182" h="3439800">
                <a:moveTo>
                  <a:pt x="0" y="0"/>
                </a:moveTo>
                <a:lnTo>
                  <a:pt x="3492182" y="0"/>
                </a:lnTo>
                <a:lnTo>
                  <a:pt x="3492182" y="3439800"/>
                </a:lnTo>
                <a:lnTo>
                  <a:pt x="0" y="3439800"/>
                </a:lnTo>
                <a:lnTo>
                  <a:pt x="0" y="0"/>
                </a:lnTo>
                <a:close/>
              </a:path>
            </a:pathLst>
          </a:custGeom>
          <a:blipFill>
            <a:blip r:embed="rId5"/>
            <a:stretch>
              <a:fillRect/>
            </a:stretch>
          </a:blipFill>
        </p:spPr>
      </p:sp>
      <p:sp>
        <p:nvSpPr>
          <p:cNvPr id="11" name="Freeform 11"/>
          <p:cNvSpPr/>
          <p:nvPr/>
        </p:nvSpPr>
        <p:spPr>
          <a:xfrm rot="-2143218">
            <a:off x="-807200" y="7906553"/>
            <a:ext cx="2966928" cy="2811164"/>
          </a:xfrm>
          <a:custGeom>
            <a:avLst/>
            <a:gdLst/>
            <a:ahLst/>
            <a:cxnLst/>
            <a:rect l="l" t="t" r="r" b="b"/>
            <a:pathLst>
              <a:path w="2966928" h="2811164">
                <a:moveTo>
                  <a:pt x="0" y="0"/>
                </a:moveTo>
                <a:lnTo>
                  <a:pt x="2966928" y="0"/>
                </a:lnTo>
                <a:lnTo>
                  <a:pt x="2966928" y="2811164"/>
                </a:lnTo>
                <a:lnTo>
                  <a:pt x="0" y="2811164"/>
                </a:lnTo>
                <a:lnTo>
                  <a:pt x="0" y="0"/>
                </a:lnTo>
                <a:close/>
              </a:path>
            </a:pathLst>
          </a:custGeom>
          <a:blipFill>
            <a:blip r:embed="rId6"/>
            <a:stretch>
              <a:fillRect/>
            </a:stretch>
          </a:blipFill>
        </p:spPr>
      </p:sp>
      <p:sp>
        <p:nvSpPr>
          <p:cNvPr id="12" name="Freeform 12"/>
          <p:cNvSpPr/>
          <p:nvPr/>
        </p:nvSpPr>
        <p:spPr>
          <a:xfrm rot="772522">
            <a:off x="7905470" y="7968177"/>
            <a:ext cx="1671133" cy="2159785"/>
          </a:xfrm>
          <a:custGeom>
            <a:avLst/>
            <a:gdLst/>
            <a:ahLst/>
            <a:cxnLst/>
            <a:rect l="l" t="t" r="r" b="b"/>
            <a:pathLst>
              <a:path w="1671133" h="2159785">
                <a:moveTo>
                  <a:pt x="0" y="0"/>
                </a:moveTo>
                <a:lnTo>
                  <a:pt x="1671133" y="0"/>
                </a:lnTo>
                <a:lnTo>
                  <a:pt x="1671133" y="2159784"/>
                </a:lnTo>
                <a:lnTo>
                  <a:pt x="0" y="2159784"/>
                </a:lnTo>
                <a:lnTo>
                  <a:pt x="0" y="0"/>
                </a:lnTo>
                <a:close/>
              </a:path>
            </a:pathLst>
          </a:custGeom>
          <a:blipFill>
            <a:blip r:embed="rId7"/>
            <a:stretch>
              <a:fillRect/>
            </a:stretch>
          </a:blipFill>
        </p:spPr>
      </p:sp>
      <p:sp>
        <p:nvSpPr>
          <p:cNvPr id="14" name="TextBox 14"/>
          <p:cNvSpPr txBox="1"/>
          <p:nvPr/>
        </p:nvSpPr>
        <p:spPr>
          <a:xfrm>
            <a:off x="2435519" y="1229639"/>
            <a:ext cx="13192931" cy="887422"/>
          </a:xfrm>
          <a:prstGeom prst="rect">
            <a:avLst/>
          </a:prstGeom>
        </p:spPr>
        <p:txBody>
          <a:bodyPr wrap="square" lIns="0" tIns="0" rIns="0" bIns="0" rtlCol="0" anchor="t">
            <a:spAutoFit/>
          </a:bodyPr>
          <a:lstStyle/>
          <a:p>
            <a:pPr algn="ctr">
              <a:lnSpc>
                <a:spcPts val="6400"/>
              </a:lnSpc>
            </a:pPr>
            <a:r>
              <a:rPr lang="en-US" sz="8000" b="1" dirty="0">
                <a:solidFill>
                  <a:srgbClr val="2B5796"/>
                </a:solidFill>
                <a:latin typeface="Fira Sans Heavy"/>
                <a:ea typeface="Fira Sans Heavy"/>
                <a:cs typeface="Fira Sans Heavy"/>
                <a:sym typeface="Fira Sans Heavy"/>
              </a:rPr>
              <a:t>Home Page of Dashboard</a:t>
            </a:r>
          </a:p>
        </p:txBody>
      </p:sp>
      <p:sp>
        <p:nvSpPr>
          <p:cNvPr id="15" name="TextBox 15"/>
          <p:cNvSpPr txBox="1"/>
          <p:nvPr/>
        </p:nvSpPr>
        <p:spPr>
          <a:xfrm>
            <a:off x="16264890" y="1146473"/>
            <a:ext cx="1440626" cy="386241"/>
          </a:xfrm>
          <a:prstGeom prst="rect">
            <a:avLst/>
          </a:prstGeom>
        </p:spPr>
        <p:txBody>
          <a:bodyPr lIns="0" tIns="0" rIns="0" bIns="0" rtlCol="0" anchor="t">
            <a:spAutoFit/>
          </a:bodyPr>
          <a:lstStyle/>
          <a:p>
            <a:pPr algn="ctr">
              <a:lnSpc>
                <a:spcPts val="1465"/>
              </a:lnSpc>
            </a:pPr>
            <a:r>
              <a:rPr lang="en-US" sz="1465" dirty="0">
                <a:solidFill>
                  <a:srgbClr val="FFFFFF"/>
                </a:solidFill>
                <a:latin typeface="Poppins"/>
                <a:ea typeface="Poppins"/>
                <a:cs typeface="Poppins"/>
                <a:sym typeface="Poppins"/>
              </a:rPr>
              <a:t>Mumbai University</a:t>
            </a:r>
          </a:p>
        </p:txBody>
      </p:sp>
      <p:sp>
        <p:nvSpPr>
          <p:cNvPr id="16" name="Freeform 16"/>
          <p:cNvSpPr/>
          <p:nvPr/>
        </p:nvSpPr>
        <p:spPr>
          <a:xfrm>
            <a:off x="14492722" y="6373736"/>
            <a:ext cx="5196430" cy="5196430"/>
          </a:xfrm>
          <a:custGeom>
            <a:avLst/>
            <a:gdLst/>
            <a:ahLst/>
            <a:cxnLst/>
            <a:rect l="l" t="t" r="r" b="b"/>
            <a:pathLst>
              <a:path w="5196430" h="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16649601" y="324662"/>
            <a:ext cx="671203" cy="680233"/>
          </a:xfrm>
          <a:custGeom>
            <a:avLst/>
            <a:gdLst/>
            <a:ahLst/>
            <a:cxnLst/>
            <a:rect l="l" t="t" r="r" b="b"/>
            <a:pathLst>
              <a:path w="671203" h="680233">
                <a:moveTo>
                  <a:pt x="0" y="0"/>
                </a:moveTo>
                <a:lnTo>
                  <a:pt x="671203" y="0"/>
                </a:lnTo>
                <a:lnTo>
                  <a:pt x="671203" y="680233"/>
                </a:lnTo>
                <a:lnTo>
                  <a:pt x="0" y="680233"/>
                </a:lnTo>
                <a:lnTo>
                  <a:pt x="0" y="0"/>
                </a:lnTo>
                <a:close/>
              </a:path>
            </a:pathLst>
          </a:custGeom>
          <a:blipFill>
            <a:blip r:embed="rId10"/>
            <a:stretch>
              <a:fillRect/>
            </a:stretch>
          </a:blipFill>
        </p:spPr>
      </p:sp>
      <p:pic>
        <p:nvPicPr>
          <p:cNvPr id="20" name="Picture 19">
            <a:extLst>
              <a:ext uri="{FF2B5EF4-FFF2-40B4-BE49-F238E27FC236}">
                <a16:creationId xmlns:a16="http://schemas.microsoft.com/office/drawing/2014/main" id="{5EF0D6A5-AF9B-2DF4-7FA8-B16113B1FDA4}"/>
              </a:ext>
            </a:extLst>
          </p:cNvPr>
          <p:cNvPicPr>
            <a:picLocks noChangeAspect="1"/>
          </p:cNvPicPr>
          <p:nvPr/>
        </p:nvPicPr>
        <p:blipFill>
          <a:blip r:embed="rId11"/>
          <a:stretch>
            <a:fillRect/>
          </a:stretch>
        </p:blipFill>
        <p:spPr>
          <a:xfrm>
            <a:off x="1893317" y="2234534"/>
            <a:ext cx="14756284" cy="7087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 calcmode="lin" valueType="num">
                                      <p:cBhvr>
                                        <p:cTn id="14" dur="500" fill="hold"/>
                                        <p:tgtEl>
                                          <p:spTgt spid="20"/>
                                        </p:tgtEl>
                                        <p:attrNameLst>
                                          <p:attrName>style.rotation</p:attrName>
                                        </p:attrNameLst>
                                      </p:cBhvr>
                                      <p:tavLst>
                                        <p:tav tm="0">
                                          <p:val>
                                            <p:fltVal val="90"/>
                                          </p:val>
                                        </p:tav>
                                        <p:tav tm="100000">
                                          <p:val>
                                            <p:fltVal val="0"/>
                                          </p:val>
                                        </p:tav>
                                      </p:tavLst>
                                    </p:anim>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1105</Words>
  <Application>Microsoft Office PowerPoint</Application>
  <PresentationFormat>Custom</PresentationFormat>
  <Paragraphs>106</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Alatsi</vt:lpstr>
      <vt:lpstr>Times New Roman</vt:lpstr>
      <vt:lpstr>Poppins</vt:lpstr>
      <vt:lpstr>Poppins Heavy</vt:lpstr>
      <vt:lpstr>Arial</vt:lpstr>
      <vt:lpstr>Fira Sans Heavy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University Analysis</dc:title>
  <dc:creator>Ajmal Patel</dc:creator>
  <cp:lastModifiedBy>Ajmal Patel</cp:lastModifiedBy>
  <cp:revision>7</cp:revision>
  <dcterms:created xsi:type="dcterms:W3CDTF">2006-08-16T00:00:00Z</dcterms:created>
  <dcterms:modified xsi:type="dcterms:W3CDTF">2024-09-29T04:19:43Z</dcterms:modified>
  <dc:identifier>DAGSDrIIeII</dc:identifier>
</cp:coreProperties>
</file>